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sldIdLst>
    <p:sldId id="256" r:id="rId2"/>
    <p:sldId id="257" r:id="rId3"/>
    <p:sldId id="258" r:id="rId4"/>
    <p:sldId id="260" r:id="rId5"/>
    <p:sldId id="259" r:id="rId6"/>
    <p:sldId id="261" r:id="rId7"/>
    <p:sldId id="262" r:id="rId8"/>
    <p:sldId id="263" r:id="rId9"/>
    <p:sldId id="264" r:id="rId10"/>
    <p:sldId id="265" r:id="rId11"/>
  </p:sldIdLst>
  <p:sldSz cx="12192000" cy="6858000"/>
  <p:notesSz cx="6858000" cy="9144000"/>
  <p:defaultTextStyle>
    <a:defPPr>
      <a:defRPr lang="af-Z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7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pPr algn="r"/>
            <a:fld id="{53BEF823-48A5-43FC-BE03-E79964288B41}" type="datetimeFigureOut">
              <a:rPr lang="en-US" smtClean="0"/>
              <a:pPr algn="r"/>
              <a:t>12/7/2024</a:t>
            </a:fld>
            <a:endParaRPr lang="en-US" dirty="0"/>
          </a:p>
        </p:txBody>
      </p:sp>
      <p:sp>
        <p:nvSpPr>
          <p:cNvPr id="5" name="Espace réservé du pied de page 4"/>
          <p:cNvSpPr>
            <a:spLocks noGrp="1"/>
          </p:cNvSpPr>
          <p:nvPr>
            <p:ph type="ftr" sz="quarter" idx="11"/>
          </p:nvPr>
        </p:nvSpPr>
        <p:spPr/>
        <p:txBody>
          <a:bodyPr/>
          <a:lstStyle/>
          <a:p>
            <a:pPr algn="l"/>
            <a:endParaRPr lang="en-US" dirty="0"/>
          </a:p>
        </p:txBody>
      </p:sp>
      <p:sp>
        <p:nvSpPr>
          <p:cNvPr id="6" name="Espace réservé du numéro de diapositive 5"/>
          <p:cNvSpPr>
            <a:spLocks noGrp="1"/>
          </p:cNvSpPr>
          <p:nvPr>
            <p:ph type="sldNum" sz="quarter" idx="12"/>
          </p:nvPr>
        </p:nvSpPr>
        <p:spPr/>
        <p:txBody>
          <a:bodyPr/>
          <a:lstStyle/>
          <a:p>
            <a:pPr algn="ctr"/>
            <a:fld id="{D79E6812-DF0E-4B88-AFAA-EAC7168F54C0}" type="slidenum">
              <a:rPr lang="en-US" smtClean="0"/>
              <a:pPr algn="ctr"/>
              <a:t>‹N°›</a:t>
            </a:fld>
            <a:endParaRPr lang="en-US" dirty="0"/>
          </a:p>
        </p:txBody>
      </p:sp>
    </p:spTree>
    <p:extLst>
      <p:ext uri="{BB962C8B-B14F-4D97-AF65-F5344CB8AC3E}">
        <p14:creationId xmlns:p14="http://schemas.microsoft.com/office/powerpoint/2010/main" val="998474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algn="r"/>
            <a:fld id="{53BEF823-48A5-43FC-BE03-E79964288B41}" type="datetimeFigureOut">
              <a:rPr lang="en-US" smtClean="0"/>
              <a:pPr algn="r"/>
              <a:t>12/7/2024</a:t>
            </a:fld>
            <a:endParaRPr lang="en-US" dirty="0"/>
          </a:p>
        </p:txBody>
      </p:sp>
      <p:sp>
        <p:nvSpPr>
          <p:cNvPr id="5" name="Espace réservé du pied de page 4"/>
          <p:cNvSpPr>
            <a:spLocks noGrp="1"/>
          </p:cNvSpPr>
          <p:nvPr>
            <p:ph type="ftr" sz="quarter" idx="11"/>
          </p:nvPr>
        </p:nvSpPr>
        <p:spPr/>
        <p:txBody>
          <a:bodyPr/>
          <a:lstStyle/>
          <a:p>
            <a:pPr algn="l"/>
            <a:endParaRPr lang="en-US" dirty="0"/>
          </a:p>
        </p:txBody>
      </p:sp>
      <p:sp>
        <p:nvSpPr>
          <p:cNvPr id="6" name="Espace réservé du numéro de diapositive 5"/>
          <p:cNvSpPr>
            <a:spLocks noGrp="1"/>
          </p:cNvSpPr>
          <p:nvPr>
            <p:ph type="sldNum" sz="quarter" idx="12"/>
          </p:nvPr>
        </p:nvSpPr>
        <p:spPr/>
        <p:txBody>
          <a:bodyPr/>
          <a:lstStyle/>
          <a:p>
            <a:pPr algn="ctr"/>
            <a:fld id="{D79E6812-DF0E-4B88-AFAA-EAC7168F54C0}" type="slidenum">
              <a:rPr lang="en-US" smtClean="0"/>
              <a:pPr algn="ctr"/>
              <a:t>‹N°›</a:t>
            </a:fld>
            <a:endParaRPr lang="en-US" dirty="0"/>
          </a:p>
        </p:txBody>
      </p:sp>
    </p:spTree>
    <p:extLst>
      <p:ext uri="{BB962C8B-B14F-4D97-AF65-F5344CB8AC3E}">
        <p14:creationId xmlns:p14="http://schemas.microsoft.com/office/powerpoint/2010/main" val="154693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algn="r"/>
            <a:fld id="{53BEF823-48A5-43FC-BE03-E79964288B41}" type="datetimeFigureOut">
              <a:rPr lang="en-US" smtClean="0"/>
              <a:pPr algn="r"/>
              <a:t>12/7/2024</a:t>
            </a:fld>
            <a:endParaRPr lang="en-US" dirty="0"/>
          </a:p>
        </p:txBody>
      </p:sp>
      <p:sp>
        <p:nvSpPr>
          <p:cNvPr id="5" name="Espace réservé du pied de page 4"/>
          <p:cNvSpPr>
            <a:spLocks noGrp="1"/>
          </p:cNvSpPr>
          <p:nvPr>
            <p:ph type="ftr" sz="quarter" idx="11"/>
          </p:nvPr>
        </p:nvSpPr>
        <p:spPr/>
        <p:txBody>
          <a:bodyPr/>
          <a:lstStyle/>
          <a:p>
            <a:pPr algn="l"/>
            <a:endParaRPr lang="en-US" dirty="0"/>
          </a:p>
        </p:txBody>
      </p:sp>
      <p:sp>
        <p:nvSpPr>
          <p:cNvPr id="6" name="Espace réservé du numéro de diapositive 5"/>
          <p:cNvSpPr>
            <a:spLocks noGrp="1"/>
          </p:cNvSpPr>
          <p:nvPr>
            <p:ph type="sldNum" sz="quarter" idx="12"/>
          </p:nvPr>
        </p:nvSpPr>
        <p:spPr/>
        <p:txBody>
          <a:bodyPr/>
          <a:lstStyle/>
          <a:p>
            <a:pPr algn="ctr"/>
            <a:fld id="{D79E6812-DF0E-4B88-AFAA-EAC7168F54C0}" type="slidenum">
              <a:rPr lang="en-US" smtClean="0"/>
              <a:pPr algn="ctr"/>
              <a:t>‹N°›</a:t>
            </a:fld>
            <a:endParaRPr lang="en-US" dirty="0"/>
          </a:p>
        </p:txBody>
      </p:sp>
    </p:spTree>
    <p:extLst>
      <p:ext uri="{BB962C8B-B14F-4D97-AF65-F5344CB8AC3E}">
        <p14:creationId xmlns:p14="http://schemas.microsoft.com/office/powerpoint/2010/main" val="1903891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algn="r"/>
            <a:fld id="{53BEF823-48A5-43FC-BE03-E79964288B41}" type="datetimeFigureOut">
              <a:rPr lang="en-US" smtClean="0"/>
              <a:pPr algn="r"/>
              <a:t>12/7/2024</a:t>
            </a:fld>
            <a:endParaRPr lang="en-US" dirty="0"/>
          </a:p>
        </p:txBody>
      </p:sp>
      <p:sp>
        <p:nvSpPr>
          <p:cNvPr id="5" name="Espace réservé du pied de page 4"/>
          <p:cNvSpPr>
            <a:spLocks noGrp="1"/>
          </p:cNvSpPr>
          <p:nvPr>
            <p:ph type="ftr" sz="quarter" idx="11"/>
          </p:nvPr>
        </p:nvSpPr>
        <p:spPr/>
        <p:txBody>
          <a:bodyPr/>
          <a:lstStyle/>
          <a:p>
            <a:pPr algn="l"/>
            <a:endParaRPr lang="en-US" dirty="0"/>
          </a:p>
        </p:txBody>
      </p:sp>
      <p:sp>
        <p:nvSpPr>
          <p:cNvPr id="6" name="Espace réservé du numéro de diapositive 5"/>
          <p:cNvSpPr>
            <a:spLocks noGrp="1"/>
          </p:cNvSpPr>
          <p:nvPr>
            <p:ph type="sldNum" sz="quarter" idx="12"/>
          </p:nvPr>
        </p:nvSpPr>
        <p:spPr/>
        <p:txBody>
          <a:bodyPr/>
          <a:lstStyle/>
          <a:p>
            <a:pPr algn="ctr"/>
            <a:fld id="{D79E6812-DF0E-4B88-AFAA-EAC7168F54C0}" type="slidenum">
              <a:rPr lang="en-US" smtClean="0"/>
              <a:pPr algn="ctr"/>
              <a:t>‹N°›</a:t>
            </a:fld>
            <a:endParaRPr lang="en-US" dirty="0"/>
          </a:p>
        </p:txBody>
      </p:sp>
    </p:spTree>
    <p:extLst>
      <p:ext uri="{BB962C8B-B14F-4D97-AF65-F5344CB8AC3E}">
        <p14:creationId xmlns:p14="http://schemas.microsoft.com/office/powerpoint/2010/main" val="2879347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pPr algn="r"/>
            <a:fld id="{53BEF823-48A5-43FC-BE03-E79964288B41}" type="datetimeFigureOut">
              <a:rPr lang="en-US" smtClean="0"/>
              <a:pPr algn="r"/>
              <a:t>12/7/2024</a:t>
            </a:fld>
            <a:endParaRPr lang="en-US" dirty="0"/>
          </a:p>
        </p:txBody>
      </p:sp>
      <p:sp>
        <p:nvSpPr>
          <p:cNvPr id="5" name="Espace réservé du pied de page 4"/>
          <p:cNvSpPr>
            <a:spLocks noGrp="1"/>
          </p:cNvSpPr>
          <p:nvPr>
            <p:ph type="ftr" sz="quarter" idx="11"/>
          </p:nvPr>
        </p:nvSpPr>
        <p:spPr/>
        <p:txBody>
          <a:bodyPr/>
          <a:lstStyle/>
          <a:p>
            <a:pPr algn="l"/>
            <a:endParaRPr lang="en-US" dirty="0"/>
          </a:p>
        </p:txBody>
      </p:sp>
      <p:sp>
        <p:nvSpPr>
          <p:cNvPr id="6" name="Espace réservé du numéro de diapositive 5"/>
          <p:cNvSpPr>
            <a:spLocks noGrp="1"/>
          </p:cNvSpPr>
          <p:nvPr>
            <p:ph type="sldNum" sz="quarter" idx="12"/>
          </p:nvPr>
        </p:nvSpPr>
        <p:spPr/>
        <p:txBody>
          <a:bodyPr/>
          <a:lstStyle/>
          <a:p>
            <a:pPr algn="ctr"/>
            <a:fld id="{D79E6812-DF0E-4B88-AFAA-EAC7168F54C0}" type="slidenum">
              <a:rPr lang="en-US" smtClean="0"/>
              <a:pPr algn="ctr"/>
              <a:t>‹N°›</a:t>
            </a:fld>
            <a:endParaRPr lang="en-US" dirty="0"/>
          </a:p>
        </p:txBody>
      </p:sp>
    </p:spTree>
    <p:extLst>
      <p:ext uri="{BB962C8B-B14F-4D97-AF65-F5344CB8AC3E}">
        <p14:creationId xmlns:p14="http://schemas.microsoft.com/office/powerpoint/2010/main" val="2000599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pPr algn="r"/>
            <a:fld id="{53BEF823-48A5-43FC-BE03-E79964288B41}" type="datetimeFigureOut">
              <a:rPr lang="en-US" smtClean="0"/>
              <a:pPr algn="r"/>
              <a:t>12/7/2024</a:t>
            </a:fld>
            <a:endParaRPr lang="en-US" dirty="0"/>
          </a:p>
        </p:txBody>
      </p:sp>
      <p:sp>
        <p:nvSpPr>
          <p:cNvPr id="6" name="Espace réservé du pied de page 5"/>
          <p:cNvSpPr>
            <a:spLocks noGrp="1"/>
          </p:cNvSpPr>
          <p:nvPr>
            <p:ph type="ftr" sz="quarter" idx="11"/>
          </p:nvPr>
        </p:nvSpPr>
        <p:spPr/>
        <p:txBody>
          <a:bodyPr/>
          <a:lstStyle/>
          <a:p>
            <a:pPr algn="l"/>
            <a:endParaRPr lang="en-US" dirty="0"/>
          </a:p>
        </p:txBody>
      </p:sp>
      <p:sp>
        <p:nvSpPr>
          <p:cNvPr id="7" name="Espace réservé du numéro de diapositive 6"/>
          <p:cNvSpPr>
            <a:spLocks noGrp="1"/>
          </p:cNvSpPr>
          <p:nvPr>
            <p:ph type="sldNum" sz="quarter" idx="12"/>
          </p:nvPr>
        </p:nvSpPr>
        <p:spPr/>
        <p:txBody>
          <a:bodyPr/>
          <a:lstStyle/>
          <a:p>
            <a:pPr algn="ctr"/>
            <a:fld id="{D79E6812-DF0E-4B88-AFAA-EAC7168F54C0}" type="slidenum">
              <a:rPr lang="en-US" smtClean="0"/>
              <a:pPr algn="ctr"/>
              <a:t>‹N°›</a:t>
            </a:fld>
            <a:endParaRPr lang="en-US" dirty="0"/>
          </a:p>
        </p:txBody>
      </p:sp>
    </p:spTree>
    <p:extLst>
      <p:ext uri="{BB962C8B-B14F-4D97-AF65-F5344CB8AC3E}">
        <p14:creationId xmlns:p14="http://schemas.microsoft.com/office/powerpoint/2010/main" val="1798899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pPr algn="r"/>
            <a:fld id="{53BEF823-48A5-43FC-BE03-E79964288B41}" type="datetimeFigureOut">
              <a:rPr lang="en-US" smtClean="0"/>
              <a:pPr algn="r"/>
              <a:t>12/7/2024</a:t>
            </a:fld>
            <a:endParaRPr lang="en-US" dirty="0"/>
          </a:p>
        </p:txBody>
      </p:sp>
      <p:sp>
        <p:nvSpPr>
          <p:cNvPr id="8" name="Espace réservé du pied de page 7"/>
          <p:cNvSpPr>
            <a:spLocks noGrp="1"/>
          </p:cNvSpPr>
          <p:nvPr>
            <p:ph type="ftr" sz="quarter" idx="11"/>
          </p:nvPr>
        </p:nvSpPr>
        <p:spPr/>
        <p:txBody>
          <a:bodyPr/>
          <a:lstStyle/>
          <a:p>
            <a:pPr algn="l"/>
            <a:endParaRPr lang="en-US" dirty="0"/>
          </a:p>
        </p:txBody>
      </p:sp>
      <p:sp>
        <p:nvSpPr>
          <p:cNvPr id="9" name="Espace réservé du numéro de diapositive 8"/>
          <p:cNvSpPr>
            <a:spLocks noGrp="1"/>
          </p:cNvSpPr>
          <p:nvPr>
            <p:ph type="sldNum" sz="quarter" idx="12"/>
          </p:nvPr>
        </p:nvSpPr>
        <p:spPr/>
        <p:txBody>
          <a:bodyPr/>
          <a:lstStyle/>
          <a:p>
            <a:pPr algn="ctr"/>
            <a:fld id="{D79E6812-DF0E-4B88-AFAA-EAC7168F54C0}" type="slidenum">
              <a:rPr lang="en-US" smtClean="0"/>
              <a:pPr algn="ctr"/>
              <a:t>‹N°›</a:t>
            </a:fld>
            <a:endParaRPr lang="en-US" dirty="0"/>
          </a:p>
        </p:txBody>
      </p:sp>
    </p:spTree>
    <p:extLst>
      <p:ext uri="{BB962C8B-B14F-4D97-AF65-F5344CB8AC3E}">
        <p14:creationId xmlns:p14="http://schemas.microsoft.com/office/powerpoint/2010/main" val="2535815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pPr algn="r"/>
            <a:fld id="{53BEF823-48A5-43FC-BE03-E79964288B41}" type="datetimeFigureOut">
              <a:rPr lang="en-US" smtClean="0"/>
              <a:pPr algn="r"/>
              <a:t>12/7/2024</a:t>
            </a:fld>
            <a:endParaRPr lang="en-US" dirty="0"/>
          </a:p>
        </p:txBody>
      </p:sp>
      <p:sp>
        <p:nvSpPr>
          <p:cNvPr id="4" name="Espace réservé du pied de page 3"/>
          <p:cNvSpPr>
            <a:spLocks noGrp="1"/>
          </p:cNvSpPr>
          <p:nvPr>
            <p:ph type="ftr" sz="quarter" idx="11"/>
          </p:nvPr>
        </p:nvSpPr>
        <p:spPr/>
        <p:txBody>
          <a:bodyPr/>
          <a:lstStyle/>
          <a:p>
            <a:pPr algn="l"/>
            <a:endParaRPr lang="en-US" dirty="0"/>
          </a:p>
        </p:txBody>
      </p:sp>
      <p:sp>
        <p:nvSpPr>
          <p:cNvPr id="5" name="Espace réservé du numéro de diapositive 4"/>
          <p:cNvSpPr>
            <a:spLocks noGrp="1"/>
          </p:cNvSpPr>
          <p:nvPr>
            <p:ph type="sldNum" sz="quarter" idx="12"/>
          </p:nvPr>
        </p:nvSpPr>
        <p:spPr/>
        <p:txBody>
          <a:bodyPr/>
          <a:lstStyle/>
          <a:p>
            <a:pPr algn="ctr"/>
            <a:fld id="{D79E6812-DF0E-4B88-AFAA-EAC7168F54C0}" type="slidenum">
              <a:rPr lang="en-US" smtClean="0"/>
              <a:pPr algn="ctr"/>
              <a:t>‹N°›</a:t>
            </a:fld>
            <a:endParaRPr lang="en-US" dirty="0"/>
          </a:p>
        </p:txBody>
      </p:sp>
    </p:spTree>
    <p:extLst>
      <p:ext uri="{BB962C8B-B14F-4D97-AF65-F5344CB8AC3E}">
        <p14:creationId xmlns:p14="http://schemas.microsoft.com/office/powerpoint/2010/main" val="3181816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lgn="r"/>
            <a:fld id="{53BEF823-48A5-43FC-BE03-E79964288B41}" type="datetimeFigureOut">
              <a:rPr lang="en-US" smtClean="0"/>
              <a:pPr algn="r"/>
              <a:t>12/7/2024</a:t>
            </a:fld>
            <a:endParaRPr lang="en-US" dirty="0"/>
          </a:p>
        </p:txBody>
      </p:sp>
      <p:sp>
        <p:nvSpPr>
          <p:cNvPr id="3" name="Espace réservé du pied de page 2"/>
          <p:cNvSpPr>
            <a:spLocks noGrp="1"/>
          </p:cNvSpPr>
          <p:nvPr>
            <p:ph type="ftr" sz="quarter" idx="11"/>
          </p:nvPr>
        </p:nvSpPr>
        <p:spPr/>
        <p:txBody>
          <a:bodyPr/>
          <a:lstStyle/>
          <a:p>
            <a:pPr algn="l"/>
            <a:endParaRPr lang="en-US" dirty="0"/>
          </a:p>
        </p:txBody>
      </p:sp>
      <p:sp>
        <p:nvSpPr>
          <p:cNvPr id="4" name="Espace réservé du numéro de diapositive 3"/>
          <p:cNvSpPr>
            <a:spLocks noGrp="1"/>
          </p:cNvSpPr>
          <p:nvPr>
            <p:ph type="sldNum" sz="quarter" idx="12"/>
          </p:nvPr>
        </p:nvSpPr>
        <p:spPr/>
        <p:txBody>
          <a:bodyPr/>
          <a:lstStyle/>
          <a:p>
            <a:pPr algn="ctr"/>
            <a:fld id="{D79E6812-DF0E-4B88-AFAA-EAC7168F54C0}" type="slidenum">
              <a:rPr lang="en-US" smtClean="0"/>
              <a:pPr algn="ctr"/>
              <a:t>‹N°›</a:t>
            </a:fld>
            <a:endParaRPr lang="en-US" dirty="0"/>
          </a:p>
        </p:txBody>
      </p:sp>
    </p:spTree>
    <p:extLst>
      <p:ext uri="{BB962C8B-B14F-4D97-AF65-F5344CB8AC3E}">
        <p14:creationId xmlns:p14="http://schemas.microsoft.com/office/powerpoint/2010/main" val="769213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pPr algn="r"/>
            <a:fld id="{53BEF823-48A5-43FC-BE03-E79964288B41}" type="datetimeFigureOut">
              <a:rPr lang="en-US" smtClean="0"/>
              <a:pPr algn="r"/>
              <a:t>12/7/2024</a:t>
            </a:fld>
            <a:endParaRPr lang="en-US" dirty="0"/>
          </a:p>
        </p:txBody>
      </p:sp>
      <p:sp>
        <p:nvSpPr>
          <p:cNvPr id="6" name="Espace réservé du pied de page 5"/>
          <p:cNvSpPr>
            <a:spLocks noGrp="1"/>
          </p:cNvSpPr>
          <p:nvPr>
            <p:ph type="ftr" sz="quarter" idx="11"/>
          </p:nvPr>
        </p:nvSpPr>
        <p:spPr/>
        <p:txBody>
          <a:bodyPr/>
          <a:lstStyle/>
          <a:p>
            <a:pPr algn="l"/>
            <a:endParaRPr lang="en-US" dirty="0"/>
          </a:p>
        </p:txBody>
      </p:sp>
      <p:sp>
        <p:nvSpPr>
          <p:cNvPr id="7" name="Espace réservé du numéro de diapositive 6"/>
          <p:cNvSpPr>
            <a:spLocks noGrp="1"/>
          </p:cNvSpPr>
          <p:nvPr>
            <p:ph type="sldNum" sz="quarter" idx="12"/>
          </p:nvPr>
        </p:nvSpPr>
        <p:spPr/>
        <p:txBody>
          <a:bodyPr/>
          <a:lstStyle/>
          <a:p>
            <a:pPr algn="ctr"/>
            <a:fld id="{D79E6812-DF0E-4B88-AFAA-EAC7168F54C0}" type="slidenum">
              <a:rPr lang="en-US" smtClean="0"/>
              <a:pPr algn="ctr"/>
              <a:t>‹N°›</a:t>
            </a:fld>
            <a:endParaRPr lang="en-US" dirty="0"/>
          </a:p>
        </p:txBody>
      </p:sp>
    </p:spTree>
    <p:extLst>
      <p:ext uri="{BB962C8B-B14F-4D97-AF65-F5344CB8AC3E}">
        <p14:creationId xmlns:p14="http://schemas.microsoft.com/office/powerpoint/2010/main" val="959532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pPr algn="r"/>
            <a:fld id="{53BEF823-48A5-43FC-BE03-E79964288B41}" type="datetimeFigureOut">
              <a:rPr lang="en-US" smtClean="0"/>
              <a:pPr algn="r"/>
              <a:t>12/7/2024</a:t>
            </a:fld>
            <a:endParaRPr lang="en-US" dirty="0"/>
          </a:p>
        </p:txBody>
      </p:sp>
      <p:sp>
        <p:nvSpPr>
          <p:cNvPr id="6" name="Espace réservé du pied de page 5"/>
          <p:cNvSpPr>
            <a:spLocks noGrp="1"/>
          </p:cNvSpPr>
          <p:nvPr>
            <p:ph type="ftr" sz="quarter" idx="11"/>
          </p:nvPr>
        </p:nvSpPr>
        <p:spPr/>
        <p:txBody>
          <a:bodyPr/>
          <a:lstStyle/>
          <a:p>
            <a:pPr algn="l"/>
            <a:endParaRPr lang="en-US" dirty="0"/>
          </a:p>
        </p:txBody>
      </p:sp>
      <p:sp>
        <p:nvSpPr>
          <p:cNvPr id="7" name="Espace réservé du numéro de diapositive 6"/>
          <p:cNvSpPr>
            <a:spLocks noGrp="1"/>
          </p:cNvSpPr>
          <p:nvPr>
            <p:ph type="sldNum" sz="quarter" idx="12"/>
          </p:nvPr>
        </p:nvSpPr>
        <p:spPr/>
        <p:txBody>
          <a:bodyPr/>
          <a:lstStyle/>
          <a:p>
            <a:pPr algn="ctr"/>
            <a:fld id="{D79E6812-DF0E-4B88-AFAA-EAC7168F54C0}" type="slidenum">
              <a:rPr lang="en-US" smtClean="0"/>
              <a:pPr algn="ctr"/>
              <a:t>‹N°›</a:t>
            </a:fld>
            <a:endParaRPr lang="en-US" dirty="0"/>
          </a:p>
        </p:txBody>
      </p:sp>
    </p:spTree>
    <p:extLst>
      <p:ext uri="{BB962C8B-B14F-4D97-AF65-F5344CB8AC3E}">
        <p14:creationId xmlns:p14="http://schemas.microsoft.com/office/powerpoint/2010/main" val="2586167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r"/>
            <a:fld id="{53BEF823-48A5-43FC-BE03-E79964288B41}" type="datetimeFigureOut">
              <a:rPr lang="en-US" smtClean="0"/>
              <a:pPr algn="r"/>
              <a:t>12/7/2024</a:t>
            </a:fld>
            <a:endParaRPr lang="en-US"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a:endParaRPr lang="en-US"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a:fld id="{D79E6812-DF0E-4B88-AFAA-EAC7168F54C0}" type="slidenum">
              <a:rPr lang="en-US" smtClean="0"/>
              <a:pPr algn="ctr"/>
              <a:t>‹N°›</a:t>
            </a:fld>
            <a:endParaRPr lang="en-US" dirty="0"/>
          </a:p>
        </p:txBody>
      </p:sp>
    </p:spTree>
    <p:extLst>
      <p:ext uri="{BB962C8B-B14F-4D97-AF65-F5344CB8AC3E}">
        <p14:creationId xmlns:p14="http://schemas.microsoft.com/office/powerpoint/2010/main" val="2569294293"/>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afpen.f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8000"/>
            <a:satMod val="170000"/>
          </a:schemeClr>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55B419A7-F817-4767-8CCB-FB0E189C4AC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C1785340-0621-378D-A741-ACD98681B93C}"/>
              </a:ext>
            </a:extLst>
          </p:cNvPr>
          <p:cNvSpPr>
            <a:spLocks noGrp="1"/>
          </p:cNvSpPr>
          <p:nvPr>
            <p:ph type="ctrTitle"/>
          </p:nvPr>
        </p:nvSpPr>
        <p:spPr>
          <a:xfrm>
            <a:off x="7835483" y="1294645"/>
            <a:ext cx="3756670" cy="3339390"/>
          </a:xfrm>
        </p:spPr>
        <p:txBody>
          <a:bodyPr anchor="b">
            <a:normAutofit/>
          </a:bodyPr>
          <a:lstStyle/>
          <a:p>
            <a:pPr algn="ctr"/>
            <a:r>
              <a:rPr lang="fr-FR" sz="5400" b="1" dirty="0"/>
              <a:t>Quelques repères pour les DD</a:t>
            </a:r>
            <a:endParaRPr lang="af-ZA" sz="5400" b="1" dirty="0"/>
          </a:p>
        </p:txBody>
      </p:sp>
      <p:sp>
        <p:nvSpPr>
          <p:cNvPr id="3" name="Sous-titre 2">
            <a:extLst>
              <a:ext uri="{FF2B5EF4-FFF2-40B4-BE49-F238E27FC236}">
                <a16:creationId xmlns="" xmlns:a16="http://schemas.microsoft.com/office/drawing/2014/main" id="{FA89D027-FCDD-E808-2C77-71BAA2DCA4BA}"/>
              </a:ext>
            </a:extLst>
          </p:cNvPr>
          <p:cNvSpPr>
            <a:spLocks noGrp="1"/>
          </p:cNvSpPr>
          <p:nvPr>
            <p:ph type="subTitle" idx="1"/>
          </p:nvPr>
        </p:nvSpPr>
        <p:spPr>
          <a:xfrm>
            <a:off x="7768939" y="4795391"/>
            <a:ext cx="3756669" cy="1403837"/>
          </a:xfrm>
        </p:spPr>
        <p:txBody>
          <a:bodyPr anchor="t">
            <a:normAutofit fontScale="92500" lnSpcReduction="20000"/>
          </a:bodyPr>
          <a:lstStyle/>
          <a:p>
            <a:pPr algn="ctr"/>
            <a:endParaRPr lang="fr-FR" sz="2400" b="1" dirty="0" smtClean="0"/>
          </a:p>
          <a:p>
            <a:pPr algn="ctr"/>
            <a:r>
              <a:rPr lang="fr-FR" sz="2400" b="1" dirty="0" smtClean="0"/>
              <a:t>Journée des Délégués Départementaux </a:t>
            </a:r>
          </a:p>
          <a:p>
            <a:pPr algn="ctr"/>
            <a:r>
              <a:rPr lang="fr-FR" b="1" dirty="0" smtClean="0"/>
              <a:t>7 décembre 2024</a:t>
            </a:r>
            <a:endParaRPr lang="fr-FR" sz="2400" b="1" dirty="0"/>
          </a:p>
          <a:p>
            <a:pPr algn="ctr"/>
            <a:endParaRPr lang="af-ZA" sz="2400" b="1" dirty="0"/>
          </a:p>
        </p:txBody>
      </p:sp>
      <p:pic>
        <p:nvPicPr>
          <p:cNvPr id="4" name="Picture 3">
            <a:extLst>
              <a:ext uri="{FF2B5EF4-FFF2-40B4-BE49-F238E27FC236}">
                <a16:creationId xmlns="" xmlns:a16="http://schemas.microsoft.com/office/drawing/2014/main" id="{A4B58697-B6C9-C15E-EA58-24988DA7349B}"/>
              </a:ext>
            </a:extLst>
          </p:cNvPr>
          <p:cNvPicPr>
            <a:picLocks noChangeAspect="1"/>
          </p:cNvPicPr>
          <p:nvPr/>
        </p:nvPicPr>
        <p:blipFill>
          <a:blip r:embed="rId2"/>
          <a:srcRect t="4839" r="-2" b="17759"/>
          <a:stretch/>
        </p:blipFill>
        <p:spPr>
          <a:xfrm>
            <a:off x="20" y="10"/>
            <a:ext cx="7102529" cy="6857990"/>
          </a:xfrm>
          <a:prstGeom prst="rect">
            <a:avLst/>
          </a:prstGeom>
        </p:spPr>
      </p:pic>
      <p:sp>
        <p:nvSpPr>
          <p:cNvPr id="11" name="Freeform 6">
            <a:extLst>
              <a:ext uri="{FF2B5EF4-FFF2-40B4-BE49-F238E27FC236}">
                <a16:creationId xmlns="" xmlns:a16="http://schemas.microsoft.com/office/drawing/2014/main" id="{ADA271CD-3011-4A05-B4A3-80F1794684F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a:off x="11784011" y="5788152"/>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5483" y="119943"/>
            <a:ext cx="3393980" cy="2026691"/>
          </a:xfrm>
          <a:prstGeom prst="rect">
            <a:avLst/>
          </a:prstGeom>
        </p:spPr>
      </p:pic>
    </p:spTree>
    <p:extLst>
      <p:ext uri="{BB962C8B-B14F-4D97-AF65-F5344CB8AC3E}">
        <p14:creationId xmlns:p14="http://schemas.microsoft.com/office/powerpoint/2010/main" val="35984731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F8AA922-D6CB-7E68-0407-CD00C7D129D8}"/>
              </a:ext>
            </a:extLst>
          </p:cNvPr>
          <p:cNvSpPr>
            <a:spLocks noGrp="1"/>
          </p:cNvSpPr>
          <p:nvPr>
            <p:ph type="title"/>
          </p:nvPr>
        </p:nvSpPr>
        <p:spPr/>
        <p:txBody>
          <a:bodyPr>
            <a:normAutofit fontScale="90000"/>
          </a:bodyPr>
          <a:lstStyle/>
          <a:p>
            <a:r>
              <a:rPr lang="fr-FR" dirty="0">
                <a:solidFill>
                  <a:srgbClr val="C00000"/>
                </a:solidFill>
              </a:rPr>
              <a:t>Campagne d’adhésions</a:t>
            </a:r>
            <a:br>
              <a:rPr lang="fr-FR" dirty="0">
                <a:solidFill>
                  <a:srgbClr val="C00000"/>
                </a:solidFill>
              </a:rPr>
            </a:br>
            <a:r>
              <a:rPr lang="fr-FR" dirty="0">
                <a:solidFill>
                  <a:srgbClr val="C00000"/>
                </a:solidFill>
              </a:rPr>
              <a:t>Septembre</a:t>
            </a:r>
            <a:br>
              <a:rPr lang="fr-FR" dirty="0">
                <a:solidFill>
                  <a:srgbClr val="C00000"/>
                </a:solidFill>
              </a:rPr>
            </a:br>
            <a:r>
              <a:rPr lang="fr-FR" dirty="0">
                <a:solidFill>
                  <a:srgbClr val="C00000"/>
                </a:solidFill>
              </a:rPr>
              <a:t>à </a:t>
            </a:r>
            <a:br>
              <a:rPr lang="fr-FR" dirty="0">
                <a:solidFill>
                  <a:srgbClr val="C00000"/>
                </a:solidFill>
              </a:rPr>
            </a:br>
            <a:r>
              <a:rPr lang="fr-FR" dirty="0">
                <a:solidFill>
                  <a:srgbClr val="C00000"/>
                </a:solidFill>
              </a:rPr>
              <a:t>Janvier</a:t>
            </a:r>
            <a:endParaRPr lang="af-ZA" dirty="0">
              <a:solidFill>
                <a:srgbClr val="C00000"/>
              </a:solidFill>
            </a:endParaRPr>
          </a:p>
        </p:txBody>
      </p:sp>
      <p:sp>
        <p:nvSpPr>
          <p:cNvPr id="3" name="Espace réservé du contenu 2">
            <a:extLst>
              <a:ext uri="{FF2B5EF4-FFF2-40B4-BE49-F238E27FC236}">
                <a16:creationId xmlns="" xmlns:a16="http://schemas.microsoft.com/office/drawing/2014/main" id="{3D6CE2C1-9605-A0B9-7B3C-73C86663DE9C}"/>
              </a:ext>
            </a:extLst>
          </p:cNvPr>
          <p:cNvSpPr>
            <a:spLocks noGrp="1"/>
          </p:cNvSpPr>
          <p:nvPr>
            <p:ph idx="1"/>
          </p:nvPr>
        </p:nvSpPr>
        <p:spPr/>
        <p:txBody>
          <a:bodyPr/>
          <a:lstStyle/>
          <a:p>
            <a:pPr>
              <a:buFont typeface="Wingdings" panose="05000000000000000000" pitchFamily="2" charset="2"/>
              <a:buChar char="Ø"/>
            </a:pPr>
            <a:r>
              <a:rPr lang="fr-FR" dirty="0"/>
              <a:t>Dès septembre, vous pouvez relancer les adhésions pour l’année civile suivante en précisant bien que les 4 mois entre septembre et décembre sont gratuits.</a:t>
            </a:r>
          </a:p>
          <a:p>
            <a:pPr>
              <a:buFont typeface="Wingdings" panose="05000000000000000000" pitchFamily="2" charset="2"/>
              <a:buChar char="Ø"/>
            </a:pPr>
            <a:r>
              <a:rPr lang="fr-FR" dirty="0"/>
              <a:t>Attention, pour les non-adhérents de l’année en cours, les personnes prenant leur adhésion en septembre ne pourront pas voter avant janvier. </a:t>
            </a:r>
          </a:p>
          <a:p>
            <a:pPr>
              <a:buFont typeface="Wingdings" panose="05000000000000000000" pitchFamily="2" charset="2"/>
              <a:buChar char="Ø"/>
            </a:pPr>
            <a:r>
              <a:rPr lang="fr-FR" dirty="0"/>
              <a:t>Penser à envoyer aux adhérents et non-adhérents la lettre promotionnelle et le bulletin d’adhésion que vous allez recevoir. </a:t>
            </a:r>
            <a:endParaRPr lang="af-ZA" dirty="0"/>
          </a:p>
        </p:txBody>
      </p:sp>
    </p:spTree>
    <p:extLst>
      <p:ext uri="{BB962C8B-B14F-4D97-AF65-F5344CB8AC3E}">
        <p14:creationId xmlns:p14="http://schemas.microsoft.com/office/powerpoint/2010/main" val="3063458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69DDD38-57F9-3146-4CB5-28026BAB6995}"/>
              </a:ext>
            </a:extLst>
          </p:cNvPr>
          <p:cNvSpPr>
            <a:spLocks noGrp="1"/>
          </p:cNvSpPr>
          <p:nvPr>
            <p:ph type="title"/>
          </p:nvPr>
        </p:nvSpPr>
        <p:spPr>
          <a:xfrm>
            <a:off x="758952" y="758952"/>
            <a:ext cx="1767938" cy="4754880"/>
          </a:xfrm>
        </p:spPr>
        <p:txBody>
          <a:bodyPr/>
          <a:lstStyle/>
          <a:p>
            <a:r>
              <a:rPr lang="fr-FR" dirty="0"/>
              <a:t/>
            </a:r>
            <a:br>
              <a:rPr lang="fr-FR" dirty="0"/>
            </a:br>
            <a:r>
              <a:rPr lang="fr-FR" dirty="0">
                <a:solidFill>
                  <a:srgbClr val="00B0F0"/>
                </a:solidFill>
              </a:rPr>
              <a:t>Rôle </a:t>
            </a:r>
            <a:br>
              <a:rPr lang="fr-FR" dirty="0">
                <a:solidFill>
                  <a:srgbClr val="00B0F0"/>
                </a:solidFill>
              </a:rPr>
            </a:br>
            <a:r>
              <a:rPr lang="fr-FR" dirty="0">
                <a:solidFill>
                  <a:srgbClr val="00B0F0"/>
                </a:solidFill>
              </a:rPr>
              <a:t>du </a:t>
            </a:r>
            <a:br>
              <a:rPr lang="fr-FR" dirty="0">
                <a:solidFill>
                  <a:srgbClr val="00B0F0"/>
                </a:solidFill>
              </a:rPr>
            </a:br>
            <a:r>
              <a:rPr lang="fr-FR" dirty="0">
                <a:solidFill>
                  <a:srgbClr val="00B0F0"/>
                </a:solidFill>
              </a:rPr>
              <a:t>DD</a:t>
            </a:r>
            <a:endParaRPr lang="af-ZA" dirty="0">
              <a:solidFill>
                <a:srgbClr val="00B0F0"/>
              </a:solidFill>
            </a:endParaRPr>
          </a:p>
        </p:txBody>
      </p:sp>
      <p:sp>
        <p:nvSpPr>
          <p:cNvPr id="3" name="Espace réservé du contenu 2">
            <a:extLst>
              <a:ext uri="{FF2B5EF4-FFF2-40B4-BE49-F238E27FC236}">
                <a16:creationId xmlns="" xmlns:a16="http://schemas.microsoft.com/office/drawing/2014/main" id="{B43925FA-1933-0AF8-881B-4CA4CABB0291}"/>
              </a:ext>
            </a:extLst>
          </p:cNvPr>
          <p:cNvSpPr>
            <a:spLocks noGrp="1"/>
          </p:cNvSpPr>
          <p:nvPr>
            <p:ph idx="1"/>
          </p:nvPr>
        </p:nvSpPr>
        <p:spPr>
          <a:xfrm>
            <a:off x="2241755" y="393290"/>
            <a:ext cx="9188245" cy="6243484"/>
          </a:xfrm>
        </p:spPr>
        <p:txBody>
          <a:bodyPr>
            <a:normAutofit lnSpcReduction="10000"/>
          </a:bodyPr>
          <a:lstStyle/>
          <a:p>
            <a:pPr marL="0" indent="0" algn="just">
              <a:lnSpc>
                <a:spcPct val="115000"/>
              </a:lnSpc>
              <a:buNone/>
            </a:pPr>
            <a:endParaRPr lang="af-ZA" sz="1800" kern="150" dirty="0">
              <a:latin typeface="Times" panose="02020603050405020304" pitchFamily="18" charset="0"/>
              <a:ea typeface="Times New Roman" panose="02020603050405020304" pitchFamily="18" charset="0"/>
              <a:cs typeface="Times New Roman" panose="02020603050405020304" pitchFamily="18" charset="0"/>
            </a:endParaRPr>
          </a:p>
          <a:p>
            <a:pPr algn="just">
              <a:lnSpc>
                <a:spcPct val="115000"/>
              </a:lnSpc>
              <a:buFont typeface="Wingdings" panose="05000000000000000000" pitchFamily="2" charset="2"/>
              <a:buChar char="Ø"/>
            </a:pPr>
            <a:r>
              <a:rPr lang="fr-FR" sz="2400" kern="150" dirty="0">
                <a:solidFill>
                  <a:srgbClr val="000000"/>
                </a:solidFill>
                <a:latin typeface="Calibri" panose="020F0502020204030204" pitchFamily="34" charset="0"/>
                <a:ea typeface="Times New Roman" panose="02020603050405020304" pitchFamily="18" charset="0"/>
                <a:cs typeface="Arial" panose="020B0604020202020204" pitchFamily="34" charset="0"/>
              </a:rPr>
              <a:t>tient à jour les listes des adhérents et des postes.</a:t>
            </a:r>
          </a:p>
          <a:p>
            <a:pPr algn="just">
              <a:lnSpc>
                <a:spcPct val="115000"/>
              </a:lnSpc>
              <a:buFont typeface="Wingdings" panose="05000000000000000000" pitchFamily="2" charset="2"/>
              <a:buChar char="Ø"/>
            </a:pPr>
            <a:r>
              <a:rPr lang="fr-FR" sz="2400" kern="150" dirty="0">
                <a:solidFill>
                  <a:srgbClr val="000000"/>
                </a:solidFill>
                <a:latin typeface="Calibri" panose="020F0502020204030204" pitchFamily="34" charset="0"/>
                <a:ea typeface="Times New Roman" panose="02020603050405020304" pitchFamily="18" charset="0"/>
                <a:cs typeface="Arial" panose="020B0604020202020204" pitchFamily="34" charset="0"/>
              </a:rPr>
              <a:t>est un relais dans la circulation des informations à l’intérieur de son département, avec les départements « rattachés », et avec les instances nationales de l’association</a:t>
            </a:r>
          </a:p>
          <a:p>
            <a:pPr algn="just">
              <a:lnSpc>
                <a:spcPct val="115000"/>
              </a:lnSpc>
              <a:buFont typeface="Wingdings" panose="05000000000000000000" pitchFamily="2" charset="2"/>
              <a:buChar char="Ø"/>
            </a:pPr>
            <a:r>
              <a:rPr lang="fr-FR" sz="2400" kern="150" dirty="0">
                <a:solidFill>
                  <a:srgbClr val="000000"/>
                </a:solidFill>
                <a:latin typeface="Calibri" panose="020F0502020204030204" pitchFamily="34" charset="0"/>
                <a:ea typeface="Times New Roman" panose="02020603050405020304" pitchFamily="18" charset="0"/>
                <a:cs typeface="Arial" panose="020B0604020202020204" pitchFamily="34" charset="0"/>
              </a:rPr>
              <a:t> organise chaque année la campagne d’adhésion.</a:t>
            </a:r>
          </a:p>
          <a:p>
            <a:pPr algn="just">
              <a:lnSpc>
                <a:spcPct val="115000"/>
              </a:lnSpc>
              <a:buFont typeface="Wingdings" panose="05000000000000000000" pitchFamily="2" charset="2"/>
              <a:buChar char="Ø"/>
            </a:pPr>
            <a:r>
              <a:rPr lang="fr-FR" sz="2400" kern="15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organise chaque année de congrès, (tous les deux ans), dans son département les assemblées générales  en préparation de l’assemblée générale nationale lors du congrès.</a:t>
            </a:r>
          </a:p>
          <a:p>
            <a:pPr algn="just">
              <a:lnSpc>
                <a:spcPct val="115000"/>
              </a:lnSpc>
              <a:buFont typeface="Wingdings" panose="05000000000000000000" pitchFamily="2" charset="2"/>
              <a:buChar char="Ø"/>
            </a:pPr>
            <a:r>
              <a:rPr lang="fr-FR" sz="2400" kern="15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coordonne les actions initiées dans son département et les rencontres entre adhérents.</a:t>
            </a:r>
          </a:p>
          <a:p>
            <a:pPr algn="just">
              <a:lnSpc>
                <a:spcPct val="115000"/>
              </a:lnSpc>
              <a:buFont typeface="Wingdings" panose="05000000000000000000" pitchFamily="2" charset="2"/>
              <a:buChar char="Ø"/>
            </a:pPr>
            <a:r>
              <a:rPr lang="fr-FR" sz="2400" kern="15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est un médiateur des relations avec les différents partenaires.</a:t>
            </a:r>
            <a:endParaRPr lang="af-ZA" sz="2400" kern="150" dirty="0">
              <a:latin typeface="Times" panose="02020603050405020304" pitchFamily="18" charset="0"/>
              <a:ea typeface="Times New Roman" panose="02020603050405020304" pitchFamily="18" charset="0"/>
              <a:cs typeface="Times New Roman" panose="02020603050405020304" pitchFamily="18" charset="0"/>
            </a:endParaRPr>
          </a:p>
          <a:p>
            <a:pPr algn="just">
              <a:lnSpc>
                <a:spcPct val="115000"/>
              </a:lnSpc>
              <a:buFont typeface="Wingdings" panose="05000000000000000000" pitchFamily="2" charset="2"/>
              <a:buChar char="Ø"/>
            </a:pPr>
            <a:r>
              <a:rPr lang="fr-FR" sz="2400" kern="15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est responsable de l’organisation financière avec le trésorier national.</a:t>
            </a:r>
            <a:endParaRPr lang="af-ZA" sz="2400" kern="15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lnSpc>
                <a:spcPct val="115000"/>
              </a:lnSpc>
              <a:buFont typeface="Wingdings" panose="05000000000000000000" pitchFamily="2" charset="2"/>
              <a:buChar char="Ø"/>
            </a:pPr>
            <a:endParaRPr lang="af-ZA" sz="1800" kern="150" dirty="0">
              <a:effectLst/>
              <a:latin typeface="Times" panose="02020603050405020304" pitchFamily="18" charset="0"/>
              <a:ea typeface="Times New Roman" panose="02020603050405020304" pitchFamily="18" charset="0"/>
              <a:cs typeface="Times New Roman" panose="02020603050405020304" pitchFamily="18" charset="0"/>
            </a:endParaRPr>
          </a:p>
          <a:p>
            <a:endParaRPr lang="af-ZA" dirty="0"/>
          </a:p>
        </p:txBody>
      </p:sp>
    </p:spTree>
    <p:extLst>
      <p:ext uri="{BB962C8B-B14F-4D97-AF65-F5344CB8AC3E}">
        <p14:creationId xmlns:p14="http://schemas.microsoft.com/office/powerpoint/2010/main" val="741046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E693C24-60CF-2019-38C6-5DB643A45F5E}"/>
              </a:ext>
            </a:extLst>
          </p:cNvPr>
          <p:cNvSpPr>
            <a:spLocks noGrp="1"/>
          </p:cNvSpPr>
          <p:nvPr>
            <p:ph type="title"/>
          </p:nvPr>
        </p:nvSpPr>
        <p:spPr>
          <a:xfrm>
            <a:off x="786247" y="1084861"/>
            <a:ext cx="617564" cy="5773139"/>
          </a:xfrm>
        </p:spPr>
        <p:txBody>
          <a:bodyPr>
            <a:normAutofit fontScale="90000"/>
          </a:bodyPr>
          <a:lstStyle/>
          <a:p>
            <a:r>
              <a:rPr lang="fr-FR" sz="6000" b="1" kern="150" dirty="0" err="1">
                <a:solidFill>
                  <a:srgbClr val="C00000"/>
                </a:solidFill>
                <a:effectLst/>
                <a:latin typeface="Times" panose="02020603050405020304" pitchFamily="18" charset="0"/>
                <a:ea typeface="Times New Roman" panose="02020603050405020304" pitchFamily="18" charset="0"/>
                <a:cs typeface="Times New Roman" panose="02020603050405020304" pitchFamily="18" charset="0"/>
              </a:rPr>
              <a:t>Animat</a:t>
            </a:r>
            <a:r>
              <a:rPr lang="fr-FR" sz="6000" b="1" kern="150" dirty="0">
                <a:solidFill>
                  <a:srgbClr val="C00000"/>
                </a:solidFill>
                <a:effectLst/>
                <a:latin typeface="Times" panose="02020603050405020304" pitchFamily="18" charset="0"/>
                <a:ea typeface="Times New Roman" panose="02020603050405020304" pitchFamily="18" charset="0"/>
                <a:cs typeface="Times New Roman" panose="02020603050405020304" pitchFamily="18" charset="0"/>
              </a:rPr>
              <a:t/>
            </a:r>
            <a:br>
              <a:rPr lang="fr-FR" sz="6000" b="1" kern="150" dirty="0">
                <a:solidFill>
                  <a:srgbClr val="C00000"/>
                </a:solidFill>
                <a:effectLst/>
                <a:latin typeface="Times" panose="02020603050405020304" pitchFamily="18" charset="0"/>
                <a:ea typeface="Times New Roman" panose="02020603050405020304" pitchFamily="18" charset="0"/>
                <a:cs typeface="Times New Roman" panose="02020603050405020304" pitchFamily="18" charset="0"/>
              </a:rPr>
            </a:br>
            <a:r>
              <a:rPr lang="fr-FR" sz="6000" b="1" kern="150" dirty="0">
                <a:solidFill>
                  <a:srgbClr val="C00000"/>
                </a:solidFill>
                <a:effectLst/>
                <a:latin typeface="Times" panose="02020603050405020304" pitchFamily="18" charset="0"/>
                <a:ea typeface="Times New Roman" panose="02020603050405020304" pitchFamily="18" charset="0"/>
                <a:cs typeface="Times New Roman" panose="02020603050405020304" pitchFamily="18" charset="0"/>
              </a:rPr>
              <a:t>ion </a:t>
            </a:r>
            <a:r>
              <a:rPr lang="fr-FR" sz="6000" b="1" kern="150" dirty="0">
                <a:effectLst/>
                <a:latin typeface="Times" panose="02020603050405020304" pitchFamily="18" charset="0"/>
                <a:ea typeface="Times New Roman" panose="02020603050405020304" pitchFamily="18" charset="0"/>
                <a:cs typeface="Times New Roman" panose="02020603050405020304" pitchFamily="18" charset="0"/>
              </a:rPr>
              <a:t>	</a:t>
            </a:r>
            <a:r>
              <a:rPr lang="af-ZA" sz="6000" kern="150" dirty="0">
                <a:effectLst/>
                <a:latin typeface="Times" panose="02020603050405020304" pitchFamily="18" charset="0"/>
                <a:ea typeface="Times New Roman" panose="02020603050405020304" pitchFamily="18" charset="0"/>
                <a:cs typeface="Times New Roman" panose="02020603050405020304" pitchFamily="18" charset="0"/>
              </a:rPr>
              <a:t/>
            </a:r>
            <a:br>
              <a:rPr lang="af-ZA" sz="6000" kern="150" dirty="0">
                <a:effectLst/>
                <a:latin typeface="Times" panose="02020603050405020304" pitchFamily="18" charset="0"/>
                <a:ea typeface="Times New Roman" panose="02020603050405020304" pitchFamily="18" charset="0"/>
                <a:cs typeface="Times New Roman" panose="02020603050405020304" pitchFamily="18" charset="0"/>
              </a:rPr>
            </a:br>
            <a:endParaRPr lang="af-ZA" dirty="0"/>
          </a:p>
        </p:txBody>
      </p:sp>
      <p:sp>
        <p:nvSpPr>
          <p:cNvPr id="3" name="Espace réservé du contenu 2">
            <a:extLst>
              <a:ext uri="{FF2B5EF4-FFF2-40B4-BE49-F238E27FC236}">
                <a16:creationId xmlns="" xmlns:a16="http://schemas.microsoft.com/office/drawing/2014/main" id="{3236F858-5674-7D3D-DF5B-22595DFFCAE8}"/>
              </a:ext>
            </a:extLst>
          </p:cNvPr>
          <p:cNvSpPr>
            <a:spLocks noGrp="1"/>
          </p:cNvSpPr>
          <p:nvPr>
            <p:ph idx="1"/>
          </p:nvPr>
        </p:nvSpPr>
        <p:spPr>
          <a:xfrm>
            <a:off x="2949677" y="186813"/>
            <a:ext cx="8480323" cy="6371303"/>
          </a:xfrm>
        </p:spPr>
        <p:txBody>
          <a:bodyPr>
            <a:normAutofit/>
          </a:bodyPr>
          <a:lstStyle/>
          <a:p>
            <a:pPr algn="just">
              <a:lnSpc>
                <a:spcPct val="115000"/>
              </a:lnSpc>
            </a:pPr>
            <a:endParaRPr lang="fr-FR" sz="1800" kern="15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p>
            <a:pPr algn="just">
              <a:lnSpc>
                <a:spcPct val="115000"/>
              </a:lnSpc>
            </a:pPr>
            <a:endParaRPr lang="fr-FR" sz="1800" kern="150" dirty="0">
              <a:solidFill>
                <a:srgbClr val="000000"/>
              </a:solidFill>
              <a:latin typeface="Calibri" panose="020F0502020204030204" pitchFamily="34" charset="0"/>
              <a:ea typeface="Times New Roman" panose="02020603050405020304" pitchFamily="18" charset="0"/>
              <a:cs typeface="Arial" panose="020B0604020202020204" pitchFamily="34" charset="0"/>
            </a:endParaRPr>
          </a:p>
          <a:p>
            <a:pPr algn="just">
              <a:lnSpc>
                <a:spcPct val="115000"/>
              </a:lnSpc>
            </a:pPr>
            <a:r>
              <a:rPr lang="fr-FR" sz="1800" kern="15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Le DD organise des rencontres pour favoriser les échanges entre les adhérents. Lors de ces réunions, des thèmes et questions diverses concernant la pratique peuvent être débattues, ainsi que l’actualité du département.</a:t>
            </a:r>
          </a:p>
          <a:p>
            <a:pPr marL="0" indent="0" algn="just">
              <a:lnSpc>
                <a:spcPct val="115000"/>
              </a:lnSpc>
              <a:buNone/>
            </a:pPr>
            <a:endParaRPr lang="fr-FR" sz="1800" kern="15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p>
            <a:pPr algn="just">
              <a:lnSpc>
                <a:spcPct val="115000"/>
              </a:lnSpc>
            </a:pPr>
            <a:r>
              <a:rPr lang="fr-FR" sz="1800" kern="150" dirty="0">
                <a:solidFill>
                  <a:srgbClr val="000000"/>
                </a:solidFill>
                <a:latin typeface="Calibri" panose="020F0502020204030204" pitchFamily="34" charset="0"/>
                <a:ea typeface="Times New Roman" panose="02020603050405020304" pitchFamily="18" charset="0"/>
                <a:cs typeface="Arial" panose="020B0604020202020204" pitchFamily="34" charset="0"/>
              </a:rPr>
              <a:t>C</a:t>
            </a:r>
            <a:r>
              <a:rPr lang="fr-FR" sz="1800" kern="15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es réunions sont aussi l’occasion de travailler à l’élaboration de journée d’information, de stages formation, de colloques…</a:t>
            </a:r>
            <a:endParaRPr lang="af-ZA" sz="1800" kern="15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buNone/>
            </a:pPr>
            <a:r>
              <a:rPr lang="fr-FR" sz="1800" kern="15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af-ZA" sz="1800" kern="15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lnSpc>
                <a:spcPct val="115000"/>
              </a:lnSpc>
            </a:pPr>
            <a:r>
              <a:rPr lang="fr-FR" sz="1800" kern="15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Le DD organise une Assemblée Générale Départementale, obligatoirement avant chaque congrès, afin de voter les différents textes à l’ordre du jour (rapports d’activités et financiers, projet d’orientation, modifications de statuts, tarifs…), de rédiger les motions souhaitées, de présenter des candidats au Conseil d’Administration, de désigner les représentants au Congrès.</a:t>
            </a:r>
            <a:endParaRPr lang="af-ZA" sz="1800" kern="150" dirty="0">
              <a:effectLst/>
              <a:latin typeface="Times"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buNone/>
            </a:pPr>
            <a:r>
              <a:rPr lang="fr-FR" sz="1800" kern="15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a:t>
            </a:r>
            <a:endParaRPr lang="af-ZA" sz="1800" kern="150" dirty="0">
              <a:effectLst/>
              <a:latin typeface="Times" panose="02020603050405020304" pitchFamily="18" charset="0"/>
              <a:ea typeface="Times New Roman" panose="02020603050405020304" pitchFamily="18" charset="0"/>
              <a:cs typeface="Times New Roman" panose="02020603050405020304" pitchFamily="18" charset="0"/>
            </a:endParaRPr>
          </a:p>
          <a:p>
            <a:endParaRPr lang="af-ZA" dirty="0"/>
          </a:p>
        </p:txBody>
      </p:sp>
    </p:spTree>
    <p:extLst>
      <p:ext uri="{BB962C8B-B14F-4D97-AF65-F5344CB8AC3E}">
        <p14:creationId xmlns:p14="http://schemas.microsoft.com/office/powerpoint/2010/main" val="2672224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9C91291-F6B3-D2D9-B3D7-E2C431EABCDF}"/>
              </a:ext>
            </a:extLst>
          </p:cNvPr>
          <p:cNvSpPr>
            <a:spLocks noGrp="1"/>
          </p:cNvSpPr>
          <p:nvPr>
            <p:ph type="title"/>
          </p:nvPr>
        </p:nvSpPr>
        <p:spPr>
          <a:xfrm>
            <a:off x="758952" y="758952"/>
            <a:ext cx="863371" cy="4754880"/>
          </a:xfrm>
        </p:spPr>
        <p:txBody>
          <a:bodyPr>
            <a:noAutofit/>
          </a:bodyPr>
          <a:lstStyle/>
          <a:p>
            <a:r>
              <a:rPr lang="fr-FR" sz="3600" b="1" dirty="0">
                <a:solidFill>
                  <a:srgbClr val="FF0000"/>
                </a:solidFill>
              </a:rPr>
              <a:t>E</a:t>
            </a:r>
            <a:br>
              <a:rPr lang="fr-FR" sz="3600" b="1" dirty="0">
                <a:solidFill>
                  <a:srgbClr val="FF0000"/>
                </a:solidFill>
              </a:rPr>
            </a:br>
            <a:r>
              <a:rPr lang="fr-FR" sz="3600" b="1" dirty="0">
                <a:solidFill>
                  <a:srgbClr val="FF0000"/>
                </a:solidFill>
              </a:rPr>
              <a:t>c</a:t>
            </a:r>
            <a:br>
              <a:rPr lang="fr-FR" sz="3600" b="1" dirty="0">
                <a:solidFill>
                  <a:srgbClr val="FF0000"/>
                </a:solidFill>
              </a:rPr>
            </a:br>
            <a:r>
              <a:rPr lang="fr-FR" sz="3600" b="1" dirty="0">
                <a:solidFill>
                  <a:srgbClr val="FF0000"/>
                </a:solidFill>
              </a:rPr>
              <a:t>h</a:t>
            </a:r>
            <a:br>
              <a:rPr lang="fr-FR" sz="3600" b="1" dirty="0">
                <a:solidFill>
                  <a:srgbClr val="FF0000"/>
                </a:solidFill>
              </a:rPr>
            </a:br>
            <a:r>
              <a:rPr lang="fr-FR" sz="3600" b="1" dirty="0">
                <a:solidFill>
                  <a:srgbClr val="FF0000"/>
                </a:solidFill>
              </a:rPr>
              <a:t>é</a:t>
            </a:r>
            <a:br>
              <a:rPr lang="fr-FR" sz="3600" b="1" dirty="0">
                <a:solidFill>
                  <a:srgbClr val="FF0000"/>
                </a:solidFill>
              </a:rPr>
            </a:br>
            <a:r>
              <a:rPr lang="fr-FR" sz="3600" b="1" dirty="0">
                <a:solidFill>
                  <a:srgbClr val="FF0000"/>
                </a:solidFill>
              </a:rPr>
              <a:t>a</a:t>
            </a:r>
            <a:br>
              <a:rPr lang="fr-FR" sz="3600" b="1" dirty="0">
                <a:solidFill>
                  <a:srgbClr val="FF0000"/>
                </a:solidFill>
              </a:rPr>
            </a:br>
            <a:r>
              <a:rPr lang="fr-FR" sz="3600" b="1" dirty="0">
                <a:solidFill>
                  <a:srgbClr val="FF0000"/>
                </a:solidFill>
              </a:rPr>
              <a:t>n</a:t>
            </a:r>
            <a:br>
              <a:rPr lang="fr-FR" sz="3600" b="1" dirty="0">
                <a:solidFill>
                  <a:srgbClr val="FF0000"/>
                </a:solidFill>
              </a:rPr>
            </a:br>
            <a:r>
              <a:rPr lang="fr-FR" sz="3600" b="1" dirty="0">
                <a:solidFill>
                  <a:srgbClr val="FF0000"/>
                </a:solidFill>
              </a:rPr>
              <a:t>c</a:t>
            </a:r>
            <a:br>
              <a:rPr lang="fr-FR" sz="3600" b="1" dirty="0">
                <a:solidFill>
                  <a:srgbClr val="FF0000"/>
                </a:solidFill>
              </a:rPr>
            </a:br>
            <a:r>
              <a:rPr lang="fr-FR" sz="3600" b="1" dirty="0">
                <a:solidFill>
                  <a:srgbClr val="FF0000"/>
                </a:solidFill>
              </a:rPr>
              <a:t>i</a:t>
            </a:r>
            <a:br>
              <a:rPr lang="fr-FR" sz="3600" b="1" dirty="0">
                <a:solidFill>
                  <a:srgbClr val="FF0000"/>
                </a:solidFill>
              </a:rPr>
            </a:br>
            <a:r>
              <a:rPr lang="fr-FR" sz="3600" b="1" dirty="0">
                <a:solidFill>
                  <a:srgbClr val="FF0000"/>
                </a:solidFill>
              </a:rPr>
              <a:t>e</a:t>
            </a:r>
            <a:br>
              <a:rPr lang="fr-FR" sz="3600" b="1" dirty="0">
                <a:solidFill>
                  <a:srgbClr val="FF0000"/>
                </a:solidFill>
              </a:rPr>
            </a:br>
            <a:r>
              <a:rPr lang="fr-FR" sz="3600" b="1" dirty="0">
                <a:solidFill>
                  <a:srgbClr val="FF0000"/>
                </a:solidFill>
              </a:rPr>
              <a:t>r</a:t>
            </a:r>
            <a:endParaRPr lang="af-ZA" sz="3600" b="1" dirty="0">
              <a:solidFill>
                <a:srgbClr val="FF0000"/>
              </a:solidFill>
            </a:endParaRPr>
          </a:p>
        </p:txBody>
      </p:sp>
      <p:sp>
        <p:nvSpPr>
          <p:cNvPr id="7" name="Flèche : droite 6">
            <a:extLst>
              <a:ext uri="{FF2B5EF4-FFF2-40B4-BE49-F238E27FC236}">
                <a16:creationId xmlns="" xmlns:a16="http://schemas.microsoft.com/office/drawing/2014/main" id="{300B8037-120C-6A41-5BF3-09BA3AACFC49}"/>
              </a:ext>
            </a:extLst>
          </p:cNvPr>
          <p:cNvSpPr/>
          <p:nvPr/>
        </p:nvSpPr>
        <p:spPr>
          <a:xfrm>
            <a:off x="3642852" y="1763465"/>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f-ZA"/>
          </a:p>
        </p:txBody>
      </p:sp>
      <p:sp>
        <p:nvSpPr>
          <p:cNvPr id="8" name="ZoneTexte 7">
            <a:extLst>
              <a:ext uri="{FF2B5EF4-FFF2-40B4-BE49-F238E27FC236}">
                <a16:creationId xmlns="" xmlns:a16="http://schemas.microsoft.com/office/drawing/2014/main" id="{F1C005D8-D636-C47E-B7D0-66CC6F6CDB28}"/>
              </a:ext>
            </a:extLst>
          </p:cNvPr>
          <p:cNvSpPr txBox="1"/>
          <p:nvPr/>
        </p:nvSpPr>
        <p:spPr>
          <a:xfrm>
            <a:off x="2040194" y="1796736"/>
            <a:ext cx="1504335" cy="646331"/>
          </a:xfrm>
          <a:prstGeom prst="rect">
            <a:avLst/>
          </a:prstGeom>
          <a:noFill/>
        </p:spPr>
        <p:txBody>
          <a:bodyPr wrap="square" rtlCol="0">
            <a:spAutoFit/>
          </a:bodyPr>
          <a:lstStyle/>
          <a:p>
            <a:r>
              <a:rPr lang="fr-FR" b="1" dirty="0">
                <a:solidFill>
                  <a:srgbClr val="7030A0"/>
                </a:solidFill>
              </a:rPr>
              <a:t>JANVIER à MARS</a:t>
            </a:r>
            <a:endParaRPr lang="af-ZA" b="1" dirty="0">
              <a:solidFill>
                <a:srgbClr val="7030A0"/>
              </a:solidFill>
            </a:endParaRPr>
          </a:p>
        </p:txBody>
      </p:sp>
      <p:sp>
        <p:nvSpPr>
          <p:cNvPr id="9" name="ZoneTexte 8">
            <a:extLst>
              <a:ext uri="{FF2B5EF4-FFF2-40B4-BE49-F238E27FC236}">
                <a16:creationId xmlns="" xmlns:a16="http://schemas.microsoft.com/office/drawing/2014/main" id="{C959CA52-89F8-D08E-45C8-0D6841EF88D3}"/>
              </a:ext>
            </a:extLst>
          </p:cNvPr>
          <p:cNvSpPr txBox="1"/>
          <p:nvPr/>
        </p:nvSpPr>
        <p:spPr>
          <a:xfrm>
            <a:off x="5078459" y="1897924"/>
            <a:ext cx="6823489" cy="369332"/>
          </a:xfrm>
          <a:prstGeom prst="rect">
            <a:avLst/>
          </a:prstGeom>
          <a:noFill/>
        </p:spPr>
        <p:txBody>
          <a:bodyPr wrap="square" rtlCol="0">
            <a:spAutoFit/>
          </a:bodyPr>
          <a:lstStyle/>
          <a:p>
            <a:r>
              <a:rPr lang="fr-FR" dirty="0"/>
              <a:t>Campagne d’adhésions: prévoir une réunion</a:t>
            </a:r>
            <a:endParaRPr lang="af-ZA" dirty="0"/>
          </a:p>
        </p:txBody>
      </p:sp>
      <p:sp>
        <p:nvSpPr>
          <p:cNvPr id="13" name="Flèche : droite 12">
            <a:extLst>
              <a:ext uri="{FF2B5EF4-FFF2-40B4-BE49-F238E27FC236}">
                <a16:creationId xmlns="" xmlns:a16="http://schemas.microsoft.com/office/drawing/2014/main" id="{DAFCA4C6-B9E9-6783-301E-8707B60DB138}"/>
              </a:ext>
            </a:extLst>
          </p:cNvPr>
          <p:cNvSpPr/>
          <p:nvPr/>
        </p:nvSpPr>
        <p:spPr>
          <a:xfrm>
            <a:off x="3642852" y="324991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f-ZA"/>
          </a:p>
        </p:txBody>
      </p:sp>
      <p:sp>
        <p:nvSpPr>
          <p:cNvPr id="14" name="Flèche : droite 13">
            <a:extLst>
              <a:ext uri="{FF2B5EF4-FFF2-40B4-BE49-F238E27FC236}">
                <a16:creationId xmlns="" xmlns:a16="http://schemas.microsoft.com/office/drawing/2014/main" id="{34DFDC35-868B-7A44-62E7-1EA0A3293610}"/>
              </a:ext>
            </a:extLst>
          </p:cNvPr>
          <p:cNvSpPr/>
          <p:nvPr/>
        </p:nvSpPr>
        <p:spPr>
          <a:xfrm>
            <a:off x="3731342" y="4790566"/>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af-ZA"/>
          </a:p>
        </p:txBody>
      </p:sp>
      <p:sp>
        <p:nvSpPr>
          <p:cNvPr id="15" name="ZoneTexte 14">
            <a:extLst>
              <a:ext uri="{FF2B5EF4-FFF2-40B4-BE49-F238E27FC236}">
                <a16:creationId xmlns="" xmlns:a16="http://schemas.microsoft.com/office/drawing/2014/main" id="{FA3DF0F2-5699-32DC-C1E7-35B4D1DE21E6}"/>
              </a:ext>
            </a:extLst>
          </p:cNvPr>
          <p:cNvSpPr txBox="1"/>
          <p:nvPr/>
        </p:nvSpPr>
        <p:spPr>
          <a:xfrm>
            <a:off x="2128585" y="3249916"/>
            <a:ext cx="1504335" cy="646331"/>
          </a:xfrm>
          <a:prstGeom prst="rect">
            <a:avLst/>
          </a:prstGeom>
          <a:noFill/>
        </p:spPr>
        <p:txBody>
          <a:bodyPr wrap="square" rtlCol="0">
            <a:spAutoFit/>
          </a:bodyPr>
          <a:lstStyle/>
          <a:p>
            <a:r>
              <a:rPr lang="fr-FR" b="1" dirty="0">
                <a:solidFill>
                  <a:srgbClr val="7030A0"/>
                </a:solidFill>
              </a:rPr>
              <a:t>MARS </a:t>
            </a:r>
          </a:p>
          <a:p>
            <a:r>
              <a:rPr lang="fr-FR" b="1" dirty="0">
                <a:solidFill>
                  <a:srgbClr val="7030A0"/>
                </a:solidFill>
              </a:rPr>
              <a:t>à MAI</a:t>
            </a:r>
            <a:endParaRPr lang="af-ZA" b="1" dirty="0">
              <a:solidFill>
                <a:srgbClr val="7030A0"/>
              </a:solidFill>
            </a:endParaRPr>
          </a:p>
        </p:txBody>
      </p:sp>
      <p:sp>
        <p:nvSpPr>
          <p:cNvPr id="16" name="ZoneTexte 15">
            <a:extLst>
              <a:ext uri="{FF2B5EF4-FFF2-40B4-BE49-F238E27FC236}">
                <a16:creationId xmlns="" xmlns:a16="http://schemas.microsoft.com/office/drawing/2014/main" id="{F5B519E7-6760-CBF9-F42E-F553170B2E37}"/>
              </a:ext>
            </a:extLst>
          </p:cNvPr>
          <p:cNvSpPr txBox="1"/>
          <p:nvPr/>
        </p:nvSpPr>
        <p:spPr>
          <a:xfrm>
            <a:off x="1759975" y="4874664"/>
            <a:ext cx="1767398" cy="369332"/>
          </a:xfrm>
          <a:prstGeom prst="rect">
            <a:avLst/>
          </a:prstGeom>
          <a:noFill/>
        </p:spPr>
        <p:txBody>
          <a:bodyPr wrap="square" rtlCol="0">
            <a:spAutoFit/>
          </a:bodyPr>
          <a:lstStyle/>
          <a:p>
            <a:r>
              <a:rPr lang="fr-FR" b="1" dirty="0">
                <a:solidFill>
                  <a:srgbClr val="7030A0"/>
                </a:solidFill>
              </a:rPr>
              <a:t>SEPTEMBRE</a:t>
            </a:r>
            <a:endParaRPr lang="af-ZA" b="1" dirty="0">
              <a:solidFill>
                <a:srgbClr val="7030A0"/>
              </a:solidFill>
            </a:endParaRPr>
          </a:p>
        </p:txBody>
      </p:sp>
      <p:sp>
        <p:nvSpPr>
          <p:cNvPr id="17" name="ZoneTexte 16">
            <a:extLst>
              <a:ext uri="{FF2B5EF4-FFF2-40B4-BE49-F238E27FC236}">
                <a16:creationId xmlns="" xmlns:a16="http://schemas.microsoft.com/office/drawing/2014/main" id="{F91732F1-66A9-9AEF-FD96-8E1E6449055E}"/>
              </a:ext>
            </a:extLst>
          </p:cNvPr>
          <p:cNvSpPr txBox="1"/>
          <p:nvPr/>
        </p:nvSpPr>
        <p:spPr>
          <a:xfrm>
            <a:off x="5147337" y="2674727"/>
            <a:ext cx="6823489" cy="1754326"/>
          </a:xfrm>
          <a:prstGeom prst="rect">
            <a:avLst/>
          </a:prstGeom>
          <a:noFill/>
        </p:spPr>
        <p:txBody>
          <a:bodyPr wrap="square" rtlCol="0">
            <a:spAutoFit/>
          </a:bodyPr>
          <a:lstStyle/>
          <a:p>
            <a:r>
              <a:rPr lang="fr-FR" dirty="0"/>
              <a:t>Lors des années de congrès: réunion préparatoire à l’AG: vote pour le rapport moral, financier, proposition de motions, candidatures au CA</a:t>
            </a:r>
          </a:p>
          <a:p>
            <a:r>
              <a:rPr lang="fr-FR" dirty="0"/>
              <a:t>Penser au bilan pédagogique à adresser au chargé des relations DD ( dd@afpen.fr)</a:t>
            </a:r>
          </a:p>
          <a:p>
            <a:endParaRPr lang="af-ZA" dirty="0"/>
          </a:p>
        </p:txBody>
      </p:sp>
      <p:sp>
        <p:nvSpPr>
          <p:cNvPr id="18" name="ZoneTexte 17">
            <a:extLst>
              <a:ext uri="{FF2B5EF4-FFF2-40B4-BE49-F238E27FC236}">
                <a16:creationId xmlns="" xmlns:a16="http://schemas.microsoft.com/office/drawing/2014/main" id="{2A10A6F8-39D1-76B6-D106-8D1A29EBEBE6}"/>
              </a:ext>
            </a:extLst>
          </p:cNvPr>
          <p:cNvSpPr txBox="1"/>
          <p:nvPr/>
        </p:nvSpPr>
        <p:spPr>
          <a:xfrm>
            <a:off x="5235774" y="4874664"/>
            <a:ext cx="6823489" cy="1200329"/>
          </a:xfrm>
          <a:prstGeom prst="rect">
            <a:avLst/>
          </a:prstGeom>
          <a:noFill/>
        </p:spPr>
        <p:txBody>
          <a:bodyPr wrap="square" rtlCol="0">
            <a:spAutoFit/>
          </a:bodyPr>
          <a:lstStyle/>
          <a:p>
            <a:r>
              <a:rPr lang="fr-FR" dirty="0"/>
              <a:t>Réunion de rentrée et  lors des années de congrès :vote des motions</a:t>
            </a:r>
          </a:p>
          <a:p>
            <a:r>
              <a:rPr lang="fr-FR" dirty="0"/>
              <a:t>Début de campagne d’adhésions ( penser aux stagiaires et aux contractuels)</a:t>
            </a:r>
            <a:endParaRPr lang="af-ZA" dirty="0"/>
          </a:p>
        </p:txBody>
      </p:sp>
    </p:spTree>
    <p:extLst>
      <p:ext uri="{BB962C8B-B14F-4D97-AF65-F5344CB8AC3E}">
        <p14:creationId xmlns:p14="http://schemas.microsoft.com/office/powerpoint/2010/main" val="191312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1E028DF-9EA5-CD3C-7147-A35C4BEAE28A}"/>
              </a:ext>
            </a:extLst>
          </p:cNvPr>
          <p:cNvSpPr>
            <a:spLocks noGrp="1"/>
          </p:cNvSpPr>
          <p:nvPr>
            <p:ph type="title"/>
          </p:nvPr>
        </p:nvSpPr>
        <p:spPr>
          <a:xfrm>
            <a:off x="454152" y="1928990"/>
            <a:ext cx="3390261" cy="4754880"/>
          </a:xfrm>
        </p:spPr>
        <p:txBody>
          <a:bodyPr/>
          <a:lstStyle/>
          <a:p>
            <a:r>
              <a:rPr lang="fr-FR" sz="6000" b="1" i="0" kern="150" dirty="0">
                <a:solidFill>
                  <a:srgbClr val="C00000"/>
                </a:solidFill>
                <a:effectLst/>
                <a:latin typeface="Calibri Light" panose="020F0302020204030204" pitchFamily="34" charset="0"/>
                <a:ea typeface="Times New Roman" panose="02020603050405020304" pitchFamily="18" charset="0"/>
                <a:cs typeface="F"/>
              </a:rPr>
              <a:t>Recueil </a:t>
            </a:r>
            <a:br>
              <a:rPr lang="fr-FR" sz="6000" b="1" i="0" kern="150" dirty="0">
                <a:solidFill>
                  <a:srgbClr val="C00000"/>
                </a:solidFill>
                <a:effectLst/>
                <a:latin typeface="Calibri Light" panose="020F0302020204030204" pitchFamily="34" charset="0"/>
                <a:ea typeface="Times New Roman" panose="02020603050405020304" pitchFamily="18" charset="0"/>
                <a:cs typeface="F"/>
              </a:rPr>
            </a:br>
            <a:r>
              <a:rPr lang="fr-FR" sz="6000" b="1" i="0" kern="150" dirty="0">
                <a:solidFill>
                  <a:srgbClr val="C00000"/>
                </a:solidFill>
                <a:effectLst/>
                <a:latin typeface="Calibri Light" panose="020F0302020204030204" pitchFamily="34" charset="0"/>
                <a:ea typeface="Times New Roman" panose="02020603050405020304" pitchFamily="18" charset="0"/>
                <a:cs typeface="F"/>
              </a:rPr>
              <a:t>des adhésions</a:t>
            </a:r>
            <a:r>
              <a:rPr lang="af-ZA" sz="6000" b="1" kern="150" dirty="0">
                <a:solidFill>
                  <a:srgbClr val="1F3763"/>
                </a:solidFill>
                <a:effectLst/>
                <a:latin typeface="Calibri Light" panose="020F0302020204030204" pitchFamily="34" charset="0"/>
                <a:ea typeface="Times New Roman" panose="02020603050405020304" pitchFamily="18" charset="0"/>
                <a:cs typeface="F"/>
              </a:rPr>
              <a:t/>
            </a:r>
            <a:br>
              <a:rPr lang="af-ZA" sz="6000" b="1" kern="150" dirty="0">
                <a:solidFill>
                  <a:srgbClr val="1F3763"/>
                </a:solidFill>
                <a:effectLst/>
                <a:latin typeface="Calibri Light" panose="020F0302020204030204" pitchFamily="34" charset="0"/>
                <a:ea typeface="Times New Roman" panose="02020603050405020304" pitchFamily="18" charset="0"/>
                <a:cs typeface="F"/>
              </a:rPr>
            </a:br>
            <a:endParaRPr lang="af-ZA" dirty="0"/>
          </a:p>
        </p:txBody>
      </p:sp>
      <p:sp>
        <p:nvSpPr>
          <p:cNvPr id="3" name="Espace réservé du contenu 2">
            <a:extLst>
              <a:ext uri="{FF2B5EF4-FFF2-40B4-BE49-F238E27FC236}">
                <a16:creationId xmlns="" xmlns:a16="http://schemas.microsoft.com/office/drawing/2014/main" id="{0D19C731-CD5C-8D1C-920B-63A6E7C4AEE7}"/>
              </a:ext>
            </a:extLst>
          </p:cNvPr>
          <p:cNvSpPr>
            <a:spLocks noGrp="1"/>
          </p:cNvSpPr>
          <p:nvPr>
            <p:ph idx="1"/>
          </p:nvPr>
        </p:nvSpPr>
        <p:spPr>
          <a:xfrm>
            <a:off x="4149213" y="403123"/>
            <a:ext cx="7280787" cy="5555225"/>
          </a:xfrm>
        </p:spPr>
        <p:txBody>
          <a:bodyPr>
            <a:normAutofit lnSpcReduction="10000"/>
          </a:bodyPr>
          <a:lstStyle/>
          <a:p>
            <a:pPr marL="0" indent="0">
              <a:spcBef>
                <a:spcPts val="200"/>
              </a:spcBef>
              <a:buNone/>
            </a:pPr>
            <a:endParaRPr lang="af-ZA" sz="1800" kern="15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lnSpc>
                <a:spcPct val="115000"/>
              </a:lnSpc>
            </a:pPr>
            <a:r>
              <a:rPr lang="fr-FR" sz="1800" kern="15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Le DD organise chaque année la campagne d’adhésions auprès </a:t>
            </a:r>
            <a:r>
              <a:rPr lang="fr-FR" sz="1800" b="1" kern="15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des psychologues du département et des départements rattachés</a:t>
            </a:r>
            <a:r>
              <a:rPr lang="fr-FR" sz="1800" kern="15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 Cette campagne s’adresse aux adhérents et aussi aux collègues non adhérents (courriers d’information, organisation d’une réunion ouverte pour une présentation de l’A.F.P.E.N., de ses actions…).</a:t>
            </a:r>
            <a:endParaRPr lang="af-ZA" sz="1800" kern="15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lnSpc>
                <a:spcPct val="115000"/>
              </a:lnSpc>
            </a:pPr>
            <a:r>
              <a:rPr lang="fr-FR" sz="1800" kern="15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Il peut s’appuyer sur le guide des adhésions pour l’année civile suivante, qui donne toutes les consignes et la procédure à suivre</a:t>
            </a:r>
            <a:endParaRPr lang="af-ZA" sz="1800" kern="15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fr-FR" sz="1800" b="1" kern="150" dirty="0">
                <a:effectLst/>
                <a:latin typeface="Calibri" panose="020F0502020204030204" pitchFamily="34" charset="0"/>
                <a:ea typeface="Times New Roman" panose="02020603050405020304" pitchFamily="18" charset="0"/>
                <a:cs typeface="F"/>
              </a:rPr>
              <a:t>Les adhésions se font en ligne pour l’ensemble des adhérents</a:t>
            </a:r>
            <a:r>
              <a:rPr lang="fr-FR" sz="1800" kern="150" dirty="0">
                <a:effectLst/>
                <a:latin typeface="Calibri" panose="020F0502020204030204" pitchFamily="34" charset="0"/>
                <a:ea typeface="Times New Roman" panose="02020603050405020304" pitchFamily="18" charset="0"/>
                <a:cs typeface="F"/>
              </a:rPr>
              <a:t>. Le paiement peut être fractionné. Les adhésions « papiers » sont toujours possibles.</a:t>
            </a:r>
            <a:endParaRPr lang="af-ZA" sz="1800" kern="15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fr-FR" sz="1800" b="1" kern="150" dirty="0">
                <a:effectLst/>
                <a:latin typeface="Calibri" panose="020F0502020204030204" pitchFamily="34" charset="0"/>
                <a:ea typeface="Times New Roman" panose="02020603050405020304" pitchFamily="18" charset="0"/>
                <a:cs typeface="F"/>
              </a:rPr>
              <a:t>Les adhésions par chèques</a:t>
            </a:r>
            <a:r>
              <a:rPr lang="fr-FR" sz="1800" kern="150" dirty="0">
                <a:effectLst/>
                <a:latin typeface="Calibri" panose="020F0502020204030204" pitchFamily="34" charset="0"/>
                <a:ea typeface="Times New Roman" panose="02020603050405020304" pitchFamily="18" charset="0"/>
                <a:cs typeface="F"/>
              </a:rPr>
              <a:t> parviendront à Odile Vetter, soit via le DD, soit directement. La fiche d’adhésion est disponible sur le site </a:t>
            </a:r>
            <a:r>
              <a:rPr lang="fr-FR" sz="1800" u="none" strike="noStrike" kern="150" dirty="0">
                <a:solidFill>
                  <a:srgbClr val="0563C1"/>
                </a:solidFill>
                <a:effectLst/>
                <a:latin typeface="Times" panose="02020603050405020304" pitchFamily="18" charset="0"/>
                <a:ea typeface="Times New Roman" panose="02020603050405020304" pitchFamily="18" charset="0"/>
                <a:cs typeface="Times New Roman" panose="02020603050405020304" pitchFamily="18" charset="0"/>
                <a:hlinkClick r:id="rId2"/>
              </a:rPr>
              <a:t>www.afpen.fr</a:t>
            </a:r>
            <a:r>
              <a:rPr lang="fr-FR" sz="1800" kern="150" dirty="0">
                <a:effectLst/>
                <a:latin typeface="Calibri" panose="020F0502020204030204" pitchFamily="34" charset="0"/>
                <a:ea typeface="Times New Roman" panose="02020603050405020304" pitchFamily="18" charset="0"/>
                <a:cs typeface="F"/>
              </a:rPr>
              <a:t>, rubrique ADHERER, et dans le guide des adhésions.</a:t>
            </a:r>
            <a:endParaRPr lang="af-ZA" sz="1800" kern="150" dirty="0">
              <a:effectLst/>
              <a:latin typeface="Times"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800"/>
              </a:spcAft>
            </a:pPr>
            <a:r>
              <a:rPr lang="fr-FR" sz="1800" kern="150" dirty="0">
                <a:effectLst/>
                <a:latin typeface="Calibri" panose="020F0502020204030204" pitchFamily="34" charset="0"/>
                <a:ea typeface="Times New Roman" panose="02020603050405020304" pitchFamily="18" charset="0"/>
                <a:cs typeface="F"/>
              </a:rPr>
              <a:t>Les DD qui le souhaitent pourront ainsi la télécharger afin de la distribuer.</a:t>
            </a:r>
            <a:endParaRPr lang="af-ZA" sz="1800" kern="150" dirty="0">
              <a:effectLst/>
              <a:latin typeface="Times" panose="02020603050405020304" pitchFamily="18" charset="0"/>
              <a:ea typeface="Times New Roman" panose="02020603050405020304" pitchFamily="18" charset="0"/>
              <a:cs typeface="Times New Roman" panose="02020603050405020304" pitchFamily="18" charset="0"/>
            </a:endParaRPr>
          </a:p>
          <a:p>
            <a:endParaRPr lang="af-ZA" dirty="0"/>
          </a:p>
        </p:txBody>
      </p:sp>
    </p:spTree>
    <p:extLst>
      <p:ext uri="{BB962C8B-B14F-4D97-AF65-F5344CB8AC3E}">
        <p14:creationId xmlns:p14="http://schemas.microsoft.com/office/powerpoint/2010/main" val="3198321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BC5FA66-DA89-CAE0-790F-9750E76C02AF}"/>
              </a:ext>
            </a:extLst>
          </p:cNvPr>
          <p:cNvSpPr>
            <a:spLocks noGrp="1"/>
          </p:cNvSpPr>
          <p:nvPr>
            <p:ph type="title"/>
          </p:nvPr>
        </p:nvSpPr>
        <p:spPr/>
        <p:txBody>
          <a:bodyPr/>
          <a:lstStyle/>
          <a:p>
            <a:r>
              <a:rPr lang="fr-FR" dirty="0"/>
              <a:t>Préparation</a:t>
            </a:r>
            <a:br>
              <a:rPr lang="fr-FR" dirty="0"/>
            </a:br>
            <a:r>
              <a:rPr lang="fr-FR" dirty="0"/>
              <a:t>à l’ AG</a:t>
            </a:r>
            <a:endParaRPr lang="af-ZA" dirty="0"/>
          </a:p>
        </p:txBody>
      </p:sp>
      <p:sp>
        <p:nvSpPr>
          <p:cNvPr id="3" name="Espace réservé du contenu 2">
            <a:extLst>
              <a:ext uri="{FF2B5EF4-FFF2-40B4-BE49-F238E27FC236}">
                <a16:creationId xmlns="" xmlns:a16="http://schemas.microsoft.com/office/drawing/2014/main" id="{71710864-0786-1B96-CE7E-414A68BC6A57}"/>
              </a:ext>
            </a:extLst>
          </p:cNvPr>
          <p:cNvSpPr>
            <a:spLocks noGrp="1"/>
          </p:cNvSpPr>
          <p:nvPr>
            <p:ph idx="1"/>
          </p:nvPr>
        </p:nvSpPr>
        <p:spPr/>
        <p:txBody>
          <a:bodyPr/>
          <a:lstStyle/>
          <a:p>
            <a:r>
              <a:rPr lang="fr-FR" dirty="0"/>
              <a:t>Vous allez recevoir un document préparatoire à l’Assemblée Générale. Dans ce document, il y aura le rapport moral, le rapport financier, le projet d’orientation de l’AFPEN National ainsi qu’une proposition de tarifs d’adhésions que vous aurez à voter par voie numérique en réunion départementale. </a:t>
            </a:r>
          </a:p>
          <a:p>
            <a:r>
              <a:rPr lang="fr-FR" dirty="0"/>
              <a:t>Durant la réunion, vous aurez également à proposer des motions.</a:t>
            </a:r>
          </a:p>
          <a:p>
            <a:pPr marL="0" indent="0">
              <a:buNone/>
            </a:pPr>
            <a:r>
              <a:rPr lang="fr-FR" dirty="0"/>
              <a:t>Exemple de motion: L’AFPEN 17 propose que l’AFPEN national …..</a:t>
            </a:r>
          </a:p>
          <a:p>
            <a:r>
              <a:rPr lang="fr-FR" dirty="0"/>
              <a:t>Vous pouvez faire remonter les candidatures pour rejoindre le CA</a:t>
            </a:r>
            <a:endParaRPr lang="af-ZA" dirty="0"/>
          </a:p>
        </p:txBody>
      </p:sp>
    </p:spTree>
    <p:extLst>
      <p:ext uri="{BB962C8B-B14F-4D97-AF65-F5344CB8AC3E}">
        <p14:creationId xmlns:p14="http://schemas.microsoft.com/office/powerpoint/2010/main" val="4153547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a:extLst>
              <a:ext uri="{FF2B5EF4-FFF2-40B4-BE49-F238E27FC236}">
                <a16:creationId xmlns="" xmlns:a16="http://schemas.microsoft.com/office/drawing/2014/main" id="{51E5B88E-F3AF-E461-D68E-B3BCCA88FE97}"/>
              </a:ext>
            </a:extLst>
          </p:cNvPr>
          <p:cNvPicPr>
            <a:picLocks noGrp="1" noChangeAspect="1"/>
          </p:cNvPicPr>
          <p:nvPr>
            <p:ph idx="1"/>
          </p:nvPr>
        </p:nvPicPr>
        <p:blipFill>
          <a:blip r:embed="rId2"/>
          <a:stretch>
            <a:fillRect/>
          </a:stretch>
        </p:blipFill>
        <p:spPr>
          <a:xfrm>
            <a:off x="4365523" y="255791"/>
            <a:ext cx="4341776" cy="5886862"/>
          </a:xfrm>
        </p:spPr>
      </p:pic>
      <p:sp>
        <p:nvSpPr>
          <p:cNvPr id="6" name="ZoneTexte 5">
            <a:extLst>
              <a:ext uri="{FF2B5EF4-FFF2-40B4-BE49-F238E27FC236}">
                <a16:creationId xmlns="" xmlns:a16="http://schemas.microsoft.com/office/drawing/2014/main" id="{601A386A-6C9A-E62C-93AC-17DC5769D5E7}"/>
              </a:ext>
            </a:extLst>
          </p:cNvPr>
          <p:cNvSpPr txBox="1"/>
          <p:nvPr/>
        </p:nvSpPr>
        <p:spPr>
          <a:xfrm>
            <a:off x="1602658" y="1465006"/>
            <a:ext cx="1651819" cy="2585323"/>
          </a:xfrm>
          <a:prstGeom prst="rect">
            <a:avLst/>
          </a:prstGeom>
          <a:noFill/>
        </p:spPr>
        <p:txBody>
          <a:bodyPr wrap="square" rtlCol="0">
            <a:spAutoFit/>
          </a:bodyPr>
          <a:lstStyle/>
          <a:p>
            <a:r>
              <a:rPr lang="fr-FR" dirty="0"/>
              <a:t>Exemple du document que vous recevrez et qui vous aidera pour le recueil des votes et informations</a:t>
            </a:r>
            <a:endParaRPr lang="af-ZA" dirty="0"/>
          </a:p>
        </p:txBody>
      </p:sp>
    </p:spTree>
    <p:extLst>
      <p:ext uri="{BB962C8B-B14F-4D97-AF65-F5344CB8AC3E}">
        <p14:creationId xmlns:p14="http://schemas.microsoft.com/office/powerpoint/2010/main" val="1543276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49B3BE02-1090-0DB3-60C5-A4DA448E5BAE}"/>
              </a:ext>
            </a:extLst>
          </p:cNvPr>
          <p:cNvSpPr>
            <a:spLocks noGrp="1"/>
          </p:cNvSpPr>
          <p:nvPr>
            <p:ph type="title"/>
          </p:nvPr>
        </p:nvSpPr>
        <p:spPr>
          <a:xfrm>
            <a:off x="758952" y="758952"/>
            <a:ext cx="3134622" cy="4754880"/>
          </a:xfrm>
        </p:spPr>
        <p:txBody>
          <a:bodyPr>
            <a:normAutofit/>
          </a:bodyPr>
          <a:lstStyle/>
          <a:p>
            <a:r>
              <a:rPr lang="fr-FR" sz="4400" dirty="0">
                <a:solidFill>
                  <a:srgbClr val="C00000"/>
                </a:solidFill>
              </a:rPr>
              <a:t>Bilan Pédagogique et financier</a:t>
            </a:r>
            <a:br>
              <a:rPr lang="fr-FR" sz="4400" dirty="0">
                <a:solidFill>
                  <a:srgbClr val="C00000"/>
                </a:solidFill>
              </a:rPr>
            </a:br>
            <a:r>
              <a:rPr lang="fr-FR" sz="4400" dirty="0">
                <a:solidFill>
                  <a:srgbClr val="C00000"/>
                </a:solidFill>
              </a:rPr>
              <a:t/>
            </a:r>
            <a:br>
              <a:rPr lang="fr-FR" sz="4400" dirty="0">
                <a:solidFill>
                  <a:srgbClr val="C00000"/>
                </a:solidFill>
              </a:rPr>
            </a:br>
            <a:r>
              <a:rPr lang="fr-FR" sz="4400" dirty="0">
                <a:solidFill>
                  <a:srgbClr val="C00000"/>
                </a:solidFill>
              </a:rPr>
              <a:t>Qu’est-ce que c’est ?</a:t>
            </a:r>
            <a:endParaRPr lang="af-ZA" sz="4400" dirty="0">
              <a:solidFill>
                <a:srgbClr val="C00000"/>
              </a:solidFill>
            </a:endParaRPr>
          </a:p>
        </p:txBody>
      </p:sp>
      <p:sp>
        <p:nvSpPr>
          <p:cNvPr id="3" name="Espace réservé du contenu 2">
            <a:extLst>
              <a:ext uri="{FF2B5EF4-FFF2-40B4-BE49-F238E27FC236}">
                <a16:creationId xmlns="" xmlns:a16="http://schemas.microsoft.com/office/drawing/2014/main" id="{31EB814C-19FD-D67F-39D1-014140F4D7A3}"/>
              </a:ext>
            </a:extLst>
          </p:cNvPr>
          <p:cNvSpPr>
            <a:spLocks noGrp="1"/>
          </p:cNvSpPr>
          <p:nvPr>
            <p:ph idx="1"/>
          </p:nvPr>
        </p:nvSpPr>
        <p:spPr/>
        <p:txBody>
          <a:bodyPr/>
          <a:lstStyle/>
          <a:p>
            <a:r>
              <a:rPr lang="fr-FR" b="1" u="sng" dirty="0">
                <a:solidFill>
                  <a:srgbClr val="C00000"/>
                </a:solidFill>
              </a:rPr>
              <a:t>Avant fin mai, </a:t>
            </a:r>
            <a:r>
              <a:rPr lang="fr-FR" dirty="0">
                <a:solidFill>
                  <a:schemeClr val="tx1"/>
                </a:solidFill>
              </a:rPr>
              <a:t>vous allez devoir envoyer le bilan pédagogique et financier de votre délégation: il doit contenir les informations relatives aux formations menées dans vos départements durant l’année civile précédente.</a:t>
            </a:r>
          </a:p>
          <a:p>
            <a:r>
              <a:rPr lang="fr-FR" dirty="0">
                <a:solidFill>
                  <a:schemeClr val="tx1"/>
                </a:solidFill>
              </a:rPr>
              <a:t>Ces informations serviront à renouveler l’habilitation  pour être organisme formateur de l’AFPEN.</a:t>
            </a:r>
          </a:p>
          <a:p>
            <a:endParaRPr lang="fr-FR" dirty="0">
              <a:solidFill>
                <a:schemeClr val="tx1"/>
              </a:solidFill>
            </a:endParaRPr>
          </a:p>
          <a:p>
            <a:pPr marL="0" indent="0">
              <a:buNone/>
            </a:pPr>
            <a:endParaRPr lang="af-ZA" dirty="0">
              <a:solidFill>
                <a:schemeClr val="tx1"/>
              </a:solidFill>
            </a:endParaRPr>
          </a:p>
        </p:txBody>
      </p:sp>
    </p:spTree>
    <p:extLst>
      <p:ext uri="{BB962C8B-B14F-4D97-AF65-F5344CB8AC3E}">
        <p14:creationId xmlns:p14="http://schemas.microsoft.com/office/powerpoint/2010/main" val="137815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 xmlns:a16="http://schemas.microsoft.com/office/drawing/2014/main" id="{20A4A734-9A35-98C2-6919-A43DB850739F}"/>
              </a:ext>
            </a:extLst>
          </p:cNvPr>
          <p:cNvPicPr>
            <a:picLocks noChangeAspect="1"/>
          </p:cNvPicPr>
          <p:nvPr/>
        </p:nvPicPr>
        <p:blipFill>
          <a:blip r:embed="rId2"/>
          <a:stretch>
            <a:fillRect/>
          </a:stretch>
        </p:blipFill>
        <p:spPr>
          <a:xfrm>
            <a:off x="713433" y="1443297"/>
            <a:ext cx="10544070" cy="3695317"/>
          </a:xfrm>
          <a:prstGeom prst="rect">
            <a:avLst/>
          </a:prstGeom>
        </p:spPr>
      </p:pic>
      <p:sp>
        <p:nvSpPr>
          <p:cNvPr id="6" name="ZoneTexte 5">
            <a:extLst>
              <a:ext uri="{FF2B5EF4-FFF2-40B4-BE49-F238E27FC236}">
                <a16:creationId xmlns="" xmlns:a16="http://schemas.microsoft.com/office/drawing/2014/main" id="{533507EA-ACAA-172B-05D2-2D17455A3838}"/>
              </a:ext>
            </a:extLst>
          </p:cNvPr>
          <p:cNvSpPr txBox="1"/>
          <p:nvPr/>
        </p:nvSpPr>
        <p:spPr>
          <a:xfrm>
            <a:off x="1356527" y="5414703"/>
            <a:ext cx="7968343" cy="369332"/>
          </a:xfrm>
          <a:prstGeom prst="rect">
            <a:avLst/>
          </a:prstGeom>
          <a:noFill/>
        </p:spPr>
        <p:txBody>
          <a:bodyPr wrap="square" rtlCol="0">
            <a:spAutoFit/>
          </a:bodyPr>
          <a:lstStyle/>
          <a:p>
            <a:pPr algn="ctr"/>
            <a:r>
              <a:rPr lang="fr-FR" dirty="0"/>
              <a:t>Exemple de bilan pédagogique et financier</a:t>
            </a:r>
            <a:endParaRPr lang="af-ZA" dirty="0"/>
          </a:p>
        </p:txBody>
      </p:sp>
    </p:spTree>
    <p:extLst>
      <p:ext uri="{BB962C8B-B14F-4D97-AF65-F5344CB8AC3E}">
        <p14:creationId xmlns:p14="http://schemas.microsoft.com/office/powerpoint/2010/main" val="373977518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87</TotalTime>
  <Words>496</Words>
  <Application>Microsoft Office PowerPoint</Application>
  <PresentationFormat>Grand écran</PresentationFormat>
  <Paragraphs>53</Paragraphs>
  <Slides>10</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10</vt:i4>
      </vt:variant>
    </vt:vector>
  </HeadingPairs>
  <TitlesOfParts>
    <vt:vector size="18" baseType="lpstr">
      <vt:lpstr>Arial</vt:lpstr>
      <vt:lpstr>Calibri</vt:lpstr>
      <vt:lpstr>Calibri Light</vt:lpstr>
      <vt:lpstr>F</vt:lpstr>
      <vt:lpstr>Times</vt:lpstr>
      <vt:lpstr>Times New Roman</vt:lpstr>
      <vt:lpstr>Wingdings</vt:lpstr>
      <vt:lpstr>Thème Office</vt:lpstr>
      <vt:lpstr>Quelques repères pour les DD</vt:lpstr>
      <vt:lpstr> Rôle  du  DD</vt:lpstr>
      <vt:lpstr>Animat ion   </vt:lpstr>
      <vt:lpstr>E c h é a n c i e r</vt:lpstr>
      <vt:lpstr>Recueil  des adhésions </vt:lpstr>
      <vt:lpstr>Préparation à l’ AG</vt:lpstr>
      <vt:lpstr>Présentation PowerPoint</vt:lpstr>
      <vt:lpstr>Bilan Pédagogique et financier  Qu’est-ce que c’est ?</vt:lpstr>
      <vt:lpstr>Présentation PowerPoint</vt:lpstr>
      <vt:lpstr>Campagne d’adhésions Septembre à  Janvier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Quelques repères pour les DD</dc:title>
  <dc:creator>Tine Desaubry</dc:creator>
  <cp:lastModifiedBy>Fanny Designe</cp:lastModifiedBy>
  <cp:revision>19</cp:revision>
  <dcterms:created xsi:type="dcterms:W3CDTF">2024-12-05T14:27:49Z</dcterms:created>
  <dcterms:modified xsi:type="dcterms:W3CDTF">2024-12-07T07:20:04Z</dcterms:modified>
</cp:coreProperties>
</file>